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61" r:id="rId4"/>
    <p:sldId id="260" r:id="rId5"/>
    <p:sldId id="258" r:id="rId6"/>
    <p:sldId id="259" r:id="rId7"/>
    <p:sldId id="262" r:id="rId8"/>
    <p:sldId id="263" r:id="rId9"/>
    <p:sldId id="264" r:id="rId10"/>
    <p:sldId id="268" r:id="rId11"/>
    <p:sldId id="269" r:id="rId12"/>
    <p:sldId id="270" r:id="rId13"/>
    <p:sldId id="265" r:id="rId14"/>
    <p:sldId id="266" r:id="rId15"/>
    <p:sldId id="267" r:id="rId16"/>
    <p:sldId id="271" r:id="rId17"/>
    <p:sldId id="274" r:id="rId18"/>
    <p:sldId id="272" r:id="rId19"/>
    <p:sldId id="273"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B88F3-526E-4E04-A7C9-FE9AD475E38A}" type="datetimeFigureOut">
              <a:rPr lang="en-US" smtClean="0"/>
              <a:pPr/>
              <a:t>4/9/2010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0E63C-35A7-4909-8DAC-7ADCE98AFD94}"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A9A0E63C-35A7-4909-8DAC-7ADCE98AFD94}" type="slidenum">
              <a:rPr lang="en-ZA" smtClean="0"/>
              <a:pPr/>
              <a:t>4</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9A0E63C-35A7-4909-8DAC-7ADCE98AFD94}" type="slidenum">
              <a:rPr lang="en-ZA" smtClean="0"/>
              <a:pPr/>
              <a:t>7</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F8A7C2-C079-429E-A328-A16C592BD657}" type="datetime1">
              <a:rPr lang="en-US" smtClean="0"/>
              <a:pPr/>
              <a:t>4/9/2010</a:t>
            </a:fld>
            <a:endParaRPr lang="en-US"/>
          </a:p>
        </p:txBody>
      </p:sp>
      <p:sp>
        <p:nvSpPr>
          <p:cNvPr id="19" name="Footer Placeholder 18"/>
          <p:cNvSpPr>
            <a:spLocks noGrp="1"/>
          </p:cNvSpPr>
          <p:nvPr>
            <p:ph type="ftr" sz="quarter" idx="11"/>
          </p:nvPr>
        </p:nvSpPr>
        <p:spPr/>
        <p:txBody>
          <a:bodyPr/>
          <a:lstStyle/>
          <a:p>
            <a:r>
              <a:rPr lang="en-US" smtClean="0"/>
              <a:t>Chairperson's Report 2008/10</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FA0ACA-8231-44C2-9719-200425B5EEB0}" type="datetime1">
              <a:rPr lang="en-US" smtClean="0"/>
              <a:pPr/>
              <a:t>4/9/2010</a:t>
            </a:fld>
            <a:endParaRPr lang="en-US"/>
          </a:p>
        </p:txBody>
      </p:sp>
      <p:sp>
        <p:nvSpPr>
          <p:cNvPr id="5" name="Footer Placeholder 4"/>
          <p:cNvSpPr>
            <a:spLocks noGrp="1"/>
          </p:cNvSpPr>
          <p:nvPr>
            <p:ph type="ftr" sz="quarter" idx="11"/>
          </p:nvPr>
        </p:nvSpPr>
        <p:spPr/>
        <p:txBody>
          <a:bodyPr/>
          <a:lstStyle/>
          <a:p>
            <a:r>
              <a:rPr lang="en-US" smtClean="0"/>
              <a:t>Chairperson's Report 2008/10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FCF72B-EBEA-487C-8CDF-D89672A7D801}" type="datetime1">
              <a:rPr lang="en-US" smtClean="0"/>
              <a:pPr/>
              <a:t>4/9/2010</a:t>
            </a:fld>
            <a:endParaRPr lang="en-US"/>
          </a:p>
        </p:txBody>
      </p:sp>
      <p:sp>
        <p:nvSpPr>
          <p:cNvPr id="5" name="Footer Placeholder 4"/>
          <p:cNvSpPr>
            <a:spLocks noGrp="1"/>
          </p:cNvSpPr>
          <p:nvPr>
            <p:ph type="ftr" sz="quarter" idx="11"/>
          </p:nvPr>
        </p:nvSpPr>
        <p:spPr/>
        <p:txBody>
          <a:bodyPr/>
          <a:lstStyle/>
          <a:p>
            <a:r>
              <a:rPr lang="en-US" smtClean="0"/>
              <a:t>Chairperson's Report 2008/10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C88C19-EA6A-4FC2-8DF9-BD316DF72E3A}" type="datetime1">
              <a:rPr lang="en-US" smtClean="0"/>
              <a:pPr/>
              <a:t>4/9/2010</a:t>
            </a:fld>
            <a:endParaRPr lang="en-US"/>
          </a:p>
        </p:txBody>
      </p:sp>
      <p:sp>
        <p:nvSpPr>
          <p:cNvPr id="5" name="Footer Placeholder 4"/>
          <p:cNvSpPr>
            <a:spLocks noGrp="1"/>
          </p:cNvSpPr>
          <p:nvPr>
            <p:ph type="ftr" sz="quarter" idx="11"/>
          </p:nvPr>
        </p:nvSpPr>
        <p:spPr/>
        <p:txBody>
          <a:bodyPr/>
          <a:lstStyle/>
          <a:p>
            <a:r>
              <a:rPr lang="en-US" smtClean="0"/>
              <a:t>Chairperson's Report 2008/10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F25CFA-4574-472D-A603-51D6F79236D1}" type="datetime1">
              <a:rPr lang="en-US" smtClean="0"/>
              <a:pPr/>
              <a:t>4/9/2010</a:t>
            </a:fld>
            <a:endParaRPr lang="en-US"/>
          </a:p>
        </p:txBody>
      </p:sp>
      <p:sp>
        <p:nvSpPr>
          <p:cNvPr id="5" name="Footer Placeholder 4"/>
          <p:cNvSpPr>
            <a:spLocks noGrp="1"/>
          </p:cNvSpPr>
          <p:nvPr>
            <p:ph type="ftr" sz="quarter" idx="11"/>
          </p:nvPr>
        </p:nvSpPr>
        <p:spPr/>
        <p:txBody>
          <a:bodyPr/>
          <a:lstStyle/>
          <a:p>
            <a:r>
              <a:rPr lang="en-US" smtClean="0"/>
              <a:t>Chairperson's Report 2008/10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BA121C-9B91-4317-AFCC-0CA250205FFB}" type="datetime1">
              <a:rPr lang="en-US" smtClean="0"/>
              <a:pPr/>
              <a:t>4/9/2010</a:t>
            </a:fld>
            <a:endParaRPr lang="en-US"/>
          </a:p>
        </p:txBody>
      </p:sp>
      <p:sp>
        <p:nvSpPr>
          <p:cNvPr id="6" name="Footer Placeholder 5"/>
          <p:cNvSpPr>
            <a:spLocks noGrp="1"/>
          </p:cNvSpPr>
          <p:nvPr>
            <p:ph type="ftr" sz="quarter" idx="11"/>
          </p:nvPr>
        </p:nvSpPr>
        <p:spPr/>
        <p:txBody>
          <a:bodyPr/>
          <a:lstStyle/>
          <a:p>
            <a:r>
              <a:rPr lang="en-US" smtClean="0"/>
              <a:t>Chairperson's Report 2008/10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27B1BF-8860-468F-8C53-123F69E413A6}" type="datetime1">
              <a:rPr lang="en-US" smtClean="0"/>
              <a:pPr/>
              <a:t>4/9/2010</a:t>
            </a:fld>
            <a:endParaRPr lang="en-US"/>
          </a:p>
        </p:txBody>
      </p:sp>
      <p:sp>
        <p:nvSpPr>
          <p:cNvPr id="8" name="Footer Placeholder 7"/>
          <p:cNvSpPr>
            <a:spLocks noGrp="1"/>
          </p:cNvSpPr>
          <p:nvPr>
            <p:ph type="ftr" sz="quarter" idx="11"/>
          </p:nvPr>
        </p:nvSpPr>
        <p:spPr/>
        <p:txBody>
          <a:bodyPr/>
          <a:lstStyle/>
          <a:p>
            <a:r>
              <a:rPr lang="en-US" smtClean="0"/>
              <a:t>Chairperson's Report 2008/10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406A8B-8D4D-4720-A8D2-D3D2C2BA7F23}" type="datetime1">
              <a:rPr lang="en-US" smtClean="0"/>
              <a:pPr/>
              <a:t>4/9/2010</a:t>
            </a:fld>
            <a:endParaRPr lang="en-US"/>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9032-2896-4A2E-A82F-27787097B2C0}" type="datetime1">
              <a:rPr lang="en-US" smtClean="0"/>
              <a:pPr/>
              <a:t>4/9/2010</a:t>
            </a:fld>
            <a:endParaRPr lang="en-US"/>
          </a:p>
        </p:txBody>
      </p:sp>
      <p:sp>
        <p:nvSpPr>
          <p:cNvPr id="3" name="Footer Placeholder 2"/>
          <p:cNvSpPr>
            <a:spLocks noGrp="1"/>
          </p:cNvSpPr>
          <p:nvPr>
            <p:ph type="ftr" sz="quarter" idx="11"/>
          </p:nvPr>
        </p:nvSpPr>
        <p:spPr/>
        <p:txBody>
          <a:bodyPr/>
          <a:lstStyle/>
          <a:p>
            <a:r>
              <a:rPr lang="en-US" smtClean="0"/>
              <a:t>Chairperson's Report 2008/10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1DCB21-E797-426D-8FD1-95EAC70015B8}" type="datetime1">
              <a:rPr lang="en-US" smtClean="0"/>
              <a:pPr/>
              <a:t>4/9/2010</a:t>
            </a:fld>
            <a:endParaRPr lang="en-US"/>
          </a:p>
        </p:txBody>
      </p:sp>
      <p:sp>
        <p:nvSpPr>
          <p:cNvPr id="6" name="Footer Placeholder 5"/>
          <p:cNvSpPr>
            <a:spLocks noGrp="1"/>
          </p:cNvSpPr>
          <p:nvPr>
            <p:ph type="ftr" sz="quarter" idx="11"/>
          </p:nvPr>
        </p:nvSpPr>
        <p:spPr/>
        <p:txBody>
          <a:bodyPr/>
          <a:lstStyle/>
          <a:p>
            <a:r>
              <a:rPr lang="en-US" smtClean="0"/>
              <a:t>Chairperson's Report 2008/10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E818AB-0B42-438D-A854-19355A0C12D5}" type="datetime1">
              <a:rPr lang="en-US" smtClean="0"/>
              <a:pPr/>
              <a:t>4/9/2010</a:t>
            </a:fld>
            <a:endParaRPr lang="en-US"/>
          </a:p>
        </p:txBody>
      </p:sp>
      <p:sp>
        <p:nvSpPr>
          <p:cNvPr id="6" name="Footer Placeholder 5"/>
          <p:cNvSpPr>
            <a:spLocks noGrp="1"/>
          </p:cNvSpPr>
          <p:nvPr>
            <p:ph type="ftr" sz="quarter" idx="11"/>
          </p:nvPr>
        </p:nvSpPr>
        <p:spPr/>
        <p:txBody>
          <a:bodyPr/>
          <a:lstStyle/>
          <a:p>
            <a:r>
              <a:rPr lang="en-US" smtClean="0"/>
              <a:t>Chairperson's Report 2008/10</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921E5D-1CD8-41E3-A102-60DE6472B5D3}" type="datetime1">
              <a:rPr lang="en-US" smtClean="0"/>
              <a:pPr/>
              <a:t>4/9/2010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Chairperson's Report 2008/10</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kosi.iafric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makgadi@gmail.com" TargetMode="External"/><Relationship Id="rId2" Type="http://schemas.openxmlformats.org/officeDocument/2006/relationships/hyperlink" Target="mailto:hpaseka@webmail.co.za" TargetMode="External"/><Relationship Id="rId1" Type="http://schemas.openxmlformats.org/officeDocument/2006/relationships/slideLayout" Target="../slideLayouts/slideLayout2.xml"/><Relationship Id="rId4" Type="http://schemas.openxmlformats.org/officeDocument/2006/relationships/hyperlink" Target="mailto:rmasesipalesa@yahoo.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solidFill>
                  <a:schemeClr val="tx1"/>
                </a:solidFill>
                <a:latin typeface="Times New Roman" pitchFamily="18" charset="0"/>
                <a:cs typeface="Times New Roman" pitchFamily="18" charset="0"/>
              </a:rPr>
              <a:t>Chairperson’s Report 2008-2010</a:t>
            </a:r>
            <a:endParaRPr lang="en-ZA"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ZA" dirty="0" smtClean="0"/>
              <a:t>POSITIVE SERVANTS  (NPO)</a:t>
            </a:r>
          </a:p>
          <a:p>
            <a:r>
              <a:rPr lang="en-ZA" dirty="0" smtClean="0"/>
              <a:t>Chairperson: P.H MOTAUNG</a:t>
            </a:r>
            <a:endParaRPr lang="en-ZA" dirty="0"/>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ZA" sz="2800" b="1" dirty="0" smtClean="0">
                <a:latin typeface="Times New Roman" pitchFamily="18" charset="0"/>
                <a:cs typeface="Times New Roman" pitchFamily="18" charset="0"/>
              </a:rPr>
              <a:t>2009 March (Baptist)</a:t>
            </a:r>
          </a:p>
          <a:p>
            <a:pPr>
              <a:buNone/>
            </a:pPr>
            <a:endParaRPr lang="en-ZA" sz="1400" dirty="0" smtClean="0">
              <a:latin typeface="Times New Roman" pitchFamily="18" charset="0"/>
              <a:cs typeface="Times New Roman" pitchFamily="18" charset="0"/>
            </a:endParaRPr>
          </a:p>
          <a:p>
            <a:pPr>
              <a:lnSpc>
                <a:spcPct val="150000"/>
              </a:lnSpc>
              <a:buNone/>
            </a:pPr>
            <a:r>
              <a:rPr lang="en-ZA" sz="1400" dirty="0" smtClean="0">
                <a:latin typeface="Times New Roman" pitchFamily="18" charset="0"/>
                <a:cs typeface="Times New Roman" pitchFamily="18" charset="0"/>
              </a:rPr>
              <a:t>2009 March the organisation hosted its third event were most of the disadvantaged groups were in invited including the orphans. The organisation managed to get the sponsor from Nkosi’s Heaven which was named after the death of Nkosi Johnson  which is under the supervision of Gail Johnson (Director), and the Soweto gospel choir which is based in Soweto but going all over the world spreading the gospel through music. With the sponsors which we received we also managed to make the food parcels for the group and entertainment and motivation was also the important part of the event. We also got the help from the community members to prepare the food or for catering. In conclusion the event was a success. </a:t>
            </a:r>
          </a:p>
          <a:p>
            <a:pPr>
              <a:lnSpc>
                <a:spcPct val="150000"/>
              </a:lnSpc>
              <a:buNone/>
            </a:pPr>
            <a:endParaRPr lang="en-ZA" sz="1400" dirty="0" smtClean="0">
              <a:latin typeface="Times New Roman" pitchFamily="18" charset="0"/>
              <a:cs typeface="Times New Roman" pitchFamily="18" charset="0"/>
            </a:endParaRPr>
          </a:p>
          <a:p>
            <a:pPr>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4098" name="Picture 2" descr="C:\Users\user\Pictures\POSITIVE SERVANTS ONLY\28-03-09.BAPTIST\100_1206.JPG"/>
          <p:cNvPicPr>
            <a:picLocks noChangeAspect="1" noChangeArrowheads="1"/>
          </p:cNvPicPr>
          <p:nvPr/>
        </p:nvPicPr>
        <p:blipFill>
          <a:blip r:embed="rId2" cstate="print"/>
          <a:srcRect/>
          <a:stretch>
            <a:fillRect/>
          </a:stretch>
        </p:blipFill>
        <p:spPr bwMode="auto">
          <a:xfrm>
            <a:off x="685800" y="3886200"/>
            <a:ext cx="2667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C:\Users\user\Pictures\POSITIVE SERVANTS ONLY\28-03-09.BAPTIST\100_1222.JPG"/>
          <p:cNvPicPr>
            <a:picLocks noChangeAspect="1" noChangeArrowheads="1"/>
          </p:cNvPicPr>
          <p:nvPr/>
        </p:nvPicPr>
        <p:blipFill>
          <a:blip r:embed="rId3" cstate="print"/>
          <a:srcRect/>
          <a:stretch>
            <a:fillRect/>
          </a:stretch>
        </p:blipFill>
        <p:spPr bwMode="auto">
          <a:xfrm>
            <a:off x="5791200" y="3886200"/>
            <a:ext cx="2873375" cy="228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Users\user\Pictures\POSITIVE SERVANTS ONLY\28-03-09.BAPTIST\100_1213.JPG"/>
          <p:cNvPicPr>
            <a:picLocks noChangeAspect="1" noChangeArrowheads="1"/>
          </p:cNvPicPr>
          <p:nvPr/>
        </p:nvPicPr>
        <p:blipFill>
          <a:blip r:embed="rId4" cstate="print"/>
          <a:srcRect/>
          <a:stretch>
            <a:fillRect/>
          </a:stretch>
        </p:blipFill>
        <p:spPr bwMode="auto">
          <a:xfrm>
            <a:off x="3352800" y="4190999"/>
            <a:ext cx="2514600" cy="1676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buNone/>
            </a:pPr>
            <a:r>
              <a:rPr lang="en-ZA" sz="2800" b="1" dirty="0" smtClean="0">
                <a:latin typeface="Times New Roman" pitchFamily="18" charset="0"/>
                <a:cs typeface="Times New Roman" pitchFamily="18" charset="0"/>
              </a:rPr>
              <a:t>2009 March (SOUL CITY: Squatter camp) </a:t>
            </a:r>
          </a:p>
          <a:p>
            <a:pPr>
              <a:buNone/>
            </a:pPr>
            <a:endParaRPr lang="en-ZA" sz="1400" dirty="0" smtClean="0">
              <a:latin typeface="Times New Roman" pitchFamily="18" charset="0"/>
              <a:cs typeface="Times New Roman" pitchFamily="18" charset="0"/>
            </a:endParaRPr>
          </a:p>
          <a:p>
            <a:pPr>
              <a:lnSpc>
                <a:spcPct val="150000"/>
              </a:lnSpc>
              <a:buNone/>
            </a:pPr>
            <a:r>
              <a:rPr lang="en-ZA" sz="1400" dirty="0" smtClean="0">
                <a:latin typeface="Times New Roman" pitchFamily="18" charset="0"/>
                <a:cs typeface="Times New Roman" pitchFamily="18" charset="0"/>
              </a:rPr>
              <a:t>On the same day on the 23</a:t>
            </a:r>
            <a:r>
              <a:rPr lang="en-ZA" sz="1400" baseline="30000" dirty="0" smtClean="0">
                <a:latin typeface="Times New Roman" pitchFamily="18" charset="0"/>
                <a:cs typeface="Times New Roman" pitchFamily="18" charset="0"/>
              </a:rPr>
              <a:t>rd</a:t>
            </a:r>
            <a:r>
              <a:rPr lang="en-ZA" sz="1400" dirty="0" smtClean="0">
                <a:latin typeface="Times New Roman" pitchFamily="18" charset="0"/>
                <a:cs typeface="Times New Roman" pitchFamily="18" charset="0"/>
              </a:rPr>
              <a:t> of March we extend our programme and the organisation’s goals for that day, we decided to visit the squatter camp near a place called TAU BAZAR. This area (soul city) consists of many people who are unemployed and who are the obvious victims of poverty. The organisation decided to share a plate of food with them. We donated food and tried to encourage and motivate them not to loose hope. It is one of the goals of the organisation to re-visit the area. But again to conclude the event was a success. </a:t>
            </a:r>
          </a:p>
          <a:p>
            <a:pPr>
              <a:lnSpc>
                <a:spcPct val="150000"/>
              </a:lnSpc>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5123" name="Picture 3" descr="C:\Users\user\Pictures\POSITIVE SERVANTS ONLY\SOUL CITY\Photo-0003.jpg"/>
          <p:cNvPicPr>
            <a:picLocks noChangeAspect="1" noChangeArrowheads="1"/>
          </p:cNvPicPr>
          <p:nvPr/>
        </p:nvPicPr>
        <p:blipFill>
          <a:blip r:embed="rId2"/>
          <a:srcRect/>
          <a:stretch>
            <a:fillRect/>
          </a:stretch>
        </p:blipFill>
        <p:spPr bwMode="auto">
          <a:xfrm>
            <a:off x="685800" y="3505200"/>
            <a:ext cx="2667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C:\Users\user\Pictures\POSITIVE SERVANTS ONLY\SOUL CITY\Photo-0002.jpg"/>
          <p:cNvPicPr>
            <a:picLocks noChangeAspect="1" noChangeArrowheads="1"/>
          </p:cNvPicPr>
          <p:nvPr/>
        </p:nvPicPr>
        <p:blipFill>
          <a:blip r:embed="rId3"/>
          <a:srcRect/>
          <a:stretch>
            <a:fillRect/>
          </a:stretch>
        </p:blipFill>
        <p:spPr bwMode="auto">
          <a:xfrm>
            <a:off x="5410200" y="3429000"/>
            <a:ext cx="28956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descr="C:\Users\user\Pictures\POSITIVE SERVANTS ONLY\SOUL CITY\Photo-0023.jpg"/>
          <p:cNvPicPr>
            <a:picLocks noChangeAspect="1" noChangeArrowheads="1"/>
          </p:cNvPicPr>
          <p:nvPr/>
        </p:nvPicPr>
        <p:blipFill>
          <a:blip r:embed="rId4"/>
          <a:srcRect/>
          <a:stretch>
            <a:fillRect/>
          </a:stretch>
        </p:blipFill>
        <p:spPr bwMode="auto">
          <a:xfrm>
            <a:off x="3352800" y="3810000"/>
            <a:ext cx="2057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buNone/>
            </a:pPr>
            <a:r>
              <a:rPr lang="en-ZA" sz="2800" b="1" dirty="0" smtClean="0">
                <a:latin typeface="Times New Roman" pitchFamily="18" charset="0"/>
                <a:cs typeface="Times New Roman" pitchFamily="18" charset="0"/>
              </a:rPr>
              <a:t>2009 March (HOUSE TO HOUSE VISITS)</a:t>
            </a:r>
          </a:p>
          <a:p>
            <a:pPr>
              <a:lnSpc>
                <a:spcPct val="150000"/>
              </a:lnSpc>
              <a:buNone/>
            </a:pPr>
            <a:r>
              <a:rPr lang="en-ZA" sz="1400" dirty="0" smtClean="0">
                <a:latin typeface="Times New Roman" pitchFamily="18" charset="0"/>
                <a:cs typeface="Times New Roman" pitchFamily="18" charset="0"/>
              </a:rPr>
              <a:t>On the 29</a:t>
            </a:r>
            <a:r>
              <a:rPr lang="en-ZA" sz="1400" baseline="30000" dirty="0" smtClean="0">
                <a:latin typeface="Times New Roman" pitchFamily="18" charset="0"/>
                <a:cs typeface="Times New Roman" pitchFamily="18" charset="0"/>
              </a:rPr>
              <a:t>th</a:t>
            </a:r>
            <a:r>
              <a:rPr lang="en-ZA" sz="1400" dirty="0" smtClean="0">
                <a:latin typeface="Times New Roman" pitchFamily="18" charset="0"/>
                <a:cs typeface="Times New Roman" pitchFamily="18" charset="0"/>
              </a:rPr>
              <a:t> of March the organisation did the house-to-house visits to the disadvantaged groups to evaluate or study the living conditions of the groups. Honestly the results where bad. Some people go to bed with empty stomachs, others don’t even know what they will eat the following morning and lastly and very sad the families have children who are still attending either primary or secondary school and they don’t know what to prepare for their lunch.  </a:t>
            </a:r>
          </a:p>
          <a:p>
            <a:pPr>
              <a:lnSpc>
                <a:spcPct val="150000"/>
              </a:lnSpc>
              <a:buNone/>
            </a:pPr>
            <a:endParaRPr lang="en-ZA" sz="1400" dirty="0" smtClean="0">
              <a:latin typeface="Times New Roman" pitchFamily="18" charset="0"/>
              <a:cs typeface="Times New Roman" pitchFamily="18" charset="0"/>
            </a:endParaRPr>
          </a:p>
          <a:p>
            <a:pPr>
              <a:lnSpc>
                <a:spcPct val="150000"/>
              </a:lnSpc>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6148" name="Picture 4" descr="C:\Users\user\Pictures\POSITIVE SERVANTS ONLY\HOUSE TO HOUSE VISITS\100_1502.JPG"/>
          <p:cNvPicPr>
            <a:picLocks noChangeAspect="1" noChangeArrowheads="1"/>
          </p:cNvPicPr>
          <p:nvPr/>
        </p:nvPicPr>
        <p:blipFill>
          <a:blip r:embed="rId2" cstate="print"/>
          <a:srcRect/>
          <a:stretch>
            <a:fillRect/>
          </a:stretch>
        </p:blipFill>
        <p:spPr bwMode="auto">
          <a:xfrm>
            <a:off x="3124200" y="2971800"/>
            <a:ext cx="24384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descr="C:\Users\user\Pictures\POSITIVE SERVANTS ONLY\HOUSE TO HOUSE VISITS\100_1520.JPG"/>
          <p:cNvPicPr>
            <a:picLocks noChangeAspect="1" noChangeArrowheads="1"/>
          </p:cNvPicPr>
          <p:nvPr/>
        </p:nvPicPr>
        <p:blipFill>
          <a:blip r:embed="rId3" cstate="print"/>
          <a:srcRect/>
          <a:stretch>
            <a:fillRect/>
          </a:stretch>
        </p:blipFill>
        <p:spPr bwMode="auto">
          <a:xfrm>
            <a:off x="685800" y="2971800"/>
            <a:ext cx="24384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descr="C:\Users\user\Pictures\POSITIVE SERVANTS ONLY\HOUSE TO HOUSE VISITS\100_1526.JPG"/>
          <p:cNvPicPr>
            <a:picLocks noChangeAspect="1" noChangeArrowheads="1"/>
          </p:cNvPicPr>
          <p:nvPr/>
        </p:nvPicPr>
        <p:blipFill>
          <a:blip r:embed="rId4" cstate="print"/>
          <a:srcRect/>
          <a:stretch>
            <a:fillRect/>
          </a:stretch>
        </p:blipFill>
        <p:spPr bwMode="auto">
          <a:xfrm>
            <a:off x="5562600" y="2971800"/>
            <a:ext cx="2514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7" descr="C:\Users\user\Pictures\POSITIVE SERVANTS ONLY\HOUSE TO HOUSE VISITS\100_1529.JPG"/>
          <p:cNvPicPr>
            <a:picLocks noChangeAspect="1" noChangeArrowheads="1"/>
          </p:cNvPicPr>
          <p:nvPr/>
        </p:nvPicPr>
        <p:blipFill>
          <a:blip r:embed="rId5" cstate="print"/>
          <a:srcRect/>
          <a:stretch>
            <a:fillRect/>
          </a:stretch>
        </p:blipFill>
        <p:spPr bwMode="auto">
          <a:xfrm>
            <a:off x="685800" y="4876800"/>
            <a:ext cx="2438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2" name="Picture 8" descr="C:\Users\user\Pictures\POSITIVE SERVANTS ONLY\HOUSE TO HOUSE VISITS\100_1759.JPG"/>
          <p:cNvPicPr>
            <a:picLocks noChangeAspect="1" noChangeArrowheads="1"/>
          </p:cNvPicPr>
          <p:nvPr/>
        </p:nvPicPr>
        <p:blipFill>
          <a:blip r:embed="rId6" cstate="print"/>
          <a:srcRect/>
          <a:stretch>
            <a:fillRect/>
          </a:stretch>
        </p:blipFill>
        <p:spPr bwMode="auto">
          <a:xfrm>
            <a:off x="3124201" y="4876800"/>
            <a:ext cx="2438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3" name="Picture 9" descr="C:\Users\user\Pictures\POSITIVE SERVANTS ONLY\HOUSE TO HOUSE VISITS\100_1761.JPG"/>
          <p:cNvPicPr>
            <a:picLocks noChangeAspect="1" noChangeArrowheads="1"/>
          </p:cNvPicPr>
          <p:nvPr/>
        </p:nvPicPr>
        <p:blipFill>
          <a:blip r:embed="rId7" cstate="print"/>
          <a:srcRect/>
          <a:stretch>
            <a:fillRect/>
          </a:stretch>
        </p:blipFill>
        <p:spPr bwMode="auto">
          <a:xfrm>
            <a:off x="5562600" y="4876800"/>
            <a:ext cx="25146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lstStyle/>
          <a:p>
            <a:pPr>
              <a:buNone/>
            </a:pPr>
            <a:r>
              <a:rPr lang="en-ZA" sz="2800" b="1" dirty="0" smtClean="0">
                <a:latin typeface="Times New Roman" pitchFamily="18" charset="0"/>
                <a:cs typeface="Times New Roman" pitchFamily="18" charset="0"/>
              </a:rPr>
              <a:t>2009 June (BOND)</a:t>
            </a:r>
          </a:p>
          <a:p>
            <a:pPr>
              <a:lnSpc>
                <a:spcPct val="150000"/>
              </a:lnSpc>
              <a:buNone/>
            </a:pPr>
            <a:r>
              <a:rPr lang="en-ZA" sz="1400" dirty="0" smtClean="0">
                <a:latin typeface="Times New Roman" pitchFamily="18" charset="0"/>
                <a:cs typeface="Times New Roman" pitchFamily="18" charset="0"/>
              </a:rPr>
              <a:t>For the fact that the organisation had different people with different understanding about each other and different backgrounds which kind of prevented the members to participate to their level best, the organisation decided to face the group dynamics of the organisation and bring about understanding within the members of the organisation, all this was made through an innovative idea or event by the name of “BOND” meaning: a thing or action used to tie or fasten things or people together. In this case we were combining the individual members of the organisation so that when doing and implementing the tasks  and activities of the organisation we can do all that with the same perspective, idea, energy, goals, aims, and apply equal efforts.</a:t>
            </a:r>
          </a:p>
          <a:p>
            <a:pPr>
              <a:buNone/>
            </a:pPr>
            <a:endParaRPr lang="en-ZA" dirty="0"/>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3075" name="Picture 3" descr="C:\Users\user\Pictures\POSITIVE SERVANTS ONLY\BOND\Photo0577.jpg"/>
          <p:cNvPicPr>
            <a:picLocks noChangeAspect="1" noChangeArrowheads="1"/>
          </p:cNvPicPr>
          <p:nvPr/>
        </p:nvPicPr>
        <p:blipFill>
          <a:blip r:embed="rId2"/>
          <a:srcRect/>
          <a:stretch>
            <a:fillRect/>
          </a:stretch>
        </p:blipFill>
        <p:spPr bwMode="auto">
          <a:xfrm>
            <a:off x="508000" y="3810000"/>
            <a:ext cx="38354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C:\Users\user\Pictures\POSITIVE SERVANTS ONLY\BOND\Photo0578.jpg"/>
          <p:cNvPicPr>
            <a:picLocks noChangeAspect="1" noChangeArrowheads="1"/>
          </p:cNvPicPr>
          <p:nvPr/>
        </p:nvPicPr>
        <p:blipFill>
          <a:blip r:embed="rId3"/>
          <a:srcRect/>
          <a:stretch>
            <a:fillRect/>
          </a:stretch>
        </p:blipFill>
        <p:spPr bwMode="auto">
          <a:xfrm>
            <a:off x="4953000" y="3810000"/>
            <a:ext cx="36576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ZA" sz="2800" b="1" dirty="0" smtClean="0">
                <a:latin typeface="Times New Roman" pitchFamily="18" charset="0"/>
                <a:cs typeface="Times New Roman" pitchFamily="18" charset="0"/>
              </a:rPr>
              <a:t>2009 SEPTEMBER (FUND RAISING)</a:t>
            </a:r>
          </a:p>
          <a:p>
            <a:pPr>
              <a:buNone/>
            </a:pPr>
            <a:endParaRPr lang="en-ZA" sz="1400" dirty="0" smtClean="0">
              <a:latin typeface="Times New Roman" pitchFamily="18" charset="0"/>
              <a:cs typeface="Times New Roman" pitchFamily="18" charset="0"/>
            </a:endParaRPr>
          </a:p>
          <a:p>
            <a:pPr>
              <a:lnSpc>
                <a:spcPct val="150000"/>
              </a:lnSpc>
              <a:buNone/>
            </a:pPr>
            <a:r>
              <a:rPr lang="en-ZA" sz="1400" dirty="0" smtClean="0">
                <a:latin typeface="Times New Roman" pitchFamily="18" charset="0"/>
                <a:cs typeface="Times New Roman" pitchFamily="18" charset="0"/>
              </a:rPr>
              <a:t>For the fact that the organisation was still on the registration process and most of the things that they did they had to go deep into their pockets to help the needy, the organisation decided to raise funds that will assist them to help the community since it was difficult for them to get the sponsors from big companies because of the absence of the registration certificate. The idea of a car wash became the centre stage for raising funds. </a:t>
            </a:r>
          </a:p>
          <a:p>
            <a:pPr>
              <a:lnSpc>
                <a:spcPct val="150000"/>
              </a:lnSpc>
              <a:buNone/>
            </a:pPr>
            <a:endParaRPr lang="en-ZA" sz="1400" dirty="0" smtClean="0">
              <a:latin typeface="Times New Roman" pitchFamily="18" charset="0"/>
              <a:cs typeface="Times New Roman" pitchFamily="18" charset="0"/>
            </a:endParaRPr>
          </a:p>
          <a:p>
            <a:pPr>
              <a:lnSpc>
                <a:spcPct val="150000"/>
              </a:lnSpc>
              <a:buNone/>
            </a:pPr>
            <a:r>
              <a:rPr lang="en-ZA" sz="1400" dirty="0" smtClean="0">
                <a:latin typeface="Times New Roman" pitchFamily="18" charset="0"/>
                <a:cs typeface="Times New Roman" pitchFamily="18" charset="0"/>
              </a:rPr>
              <a:t>    </a:t>
            </a: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7170" name="Picture 2" descr="C:\Users\user\Pictures\POSITIVE SERVANTS ONLY\CAR WASH TITIMA\100_2066.JPG"/>
          <p:cNvPicPr>
            <a:picLocks noChangeAspect="1" noChangeArrowheads="1"/>
          </p:cNvPicPr>
          <p:nvPr/>
        </p:nvPicPr>
        <p:blipFill>
          <a:blip r:embed="rId2" cstate="print"/>
          <a:srcRect/>
          <a:stretch>
            <a:fillRect/>
          </a:stretch>
        </p:blipFill>
        <p:spPr bwMode="auto">
          <a:xfrm>
            <a:off x="533400" y="3048000"/>
            <a:ext cx="2514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C:\Users\user\Pictures\POSITIVE SERVANTS ONLY\CAR WASH TITIMA\100_2065.JPG"/>
          <p:cNvPicPr>
            <a:picLocks noChangeAspect="1" noChangeArrowheads="1"/>
          </p:cNvPicPr>
          <p:nvPr/>
        </p:nvPicPr>
        <p:blipFill>
          <a:blip r:embed="rId3" cstate="print"/>
          <a:srcRect/>
          <a:stretch>
            <a:fillRect/>
          </a:stretch>
        </p:blipFill>
        <p:spPr bwMode="auto">
          <a:xfrm>
            <a:off x="3048000" y="3048000"/>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descr="C:\Users\user\Pictures\POSITIVE SERVANTS ONLY\CAR WASH TITIMA\100_2064.JPG"/>
          <p:cNvPicPr>
            <a:picLocks noChangeAspect="1" noChangeArrowheads="1"/>
          </p:cNvPicPr>
          <p:nvPr/>
        </p:nvPicPr>
        <p:blipFill>
          <a:blip r:embed="rId4" cstate="print"/>
          <a:srcRect/>
          <a:stretch>
            <a:fillRect/>
          </a:stretch>
        </p:blipFill>
        <p:spPr bwMode="auto">
          <a:xfrm>
            <a:off x="5486400" y="3048000"/>
            <a:ext cx="2514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3" name="Picture 5" descr="C:\Users\user\Pictures\POSITIVE SERVANTS ONLY\CAR WASH TITIMA\100_2068.JPG"/>
          <p:cNvPicPr>
            <a:picLocks noChangeAspect="1" noChangeArrowheads="1"/>
          </p:cNvPicPr>
          <p:nvPr/>
        </p:nvPicPr>
        <p:blipFill>
          <a:blip r:embed="rId5" cstate="print"/>
          <a:srcRect/>
          <a:stretch>
            <a:fillRect/>
          </a:stretch>
        </p:blipFill>
        <p:spPr bwMode="auto">
          <a:xfrm>
            <a:off x="533401" y="4876800"/>
            <a:ext cx="2514599"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5" name="Picture 7" descr="C:\Users\user\Pictures\POSITIVE SERVANTS ONLY\CAR WASH TITIMA\100_2075.JPG"/>
          <p:cNvPicPr>
            <a:picLocks noChangeAspect="1" noChangeArrowheads="1"/>
          </p:cNvPicPr>
          <p:nvPr/>
        </p:nvPicPr>
        <p:blipFill>
          <a:blip r:embed="rId6" cstate="print"/>
          <a:srcRect/>
          <a:stretch>
            <a:fillRect/>
          </a:stretch>
        </p:blipFill>
        <p:spPr bwMode="auto">
          <a:xfrm>
            <a:off x="3048001" y="4953000"/>
            <a:ext cx="2438399"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6" name="Picture 8" descr="C:\Users\user\Pictures\POSITIVE SERVANTS ONLY\CAR WASH TITIMA\100_2078.JPG"/>
          <p:cNvPicPr>
            <a:picLocks noChangeAspect="1" noChangeArrowheads="1"/>
          </p:cNvPicPr>
          <p:nvPr/>
        </p:nvPicPr>
        <p:blipFill>
          <a:blip r:embed="rId7" cstate="print"/>
          <a:srcRect/>
          <a:stretch>
            <a:fillRect/>
          </a:stretch>
        </p:blipFill>
        <p:spPr bwMode="auto">
          <a:xfrm>
            <a:off x="5486401" y="4876800"/>
            <a:ext cx="25146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buNone/>
            </a:pPr>
            <a:r>
              <a:rPr lang="en-ZA" sz="2800" b="1" dirty="0" smtClean="0">
                <a:latin typeface="Times New Roman" pitchFamily="18" charset="0"/>
                <a:cs typeface="Times New Roman" pitchFamily="18" charset="0"/>
              </a:rPr>
              <a:t>2009 December (LIBIA: SQUATTER CAMPS)</a:t>
            </a:r>
          </a:p>
          <a:p>
            <a:pPr algn="just">
              <a:buNone/>
            </a:pPr>
            <a:r>
              <a:rPr lang="en-ZA" sz="1400" dirty="0" smtClean="0">
                <a:latin typeface="Times New Roman" pitchFamily="18" charset="0"/>
                <a:cs typeface="Times New Roman" pitchFamily="18" charset="0"/>
              </a:rPr>
              <a:t>December is the month for celebration, happiness and exchanging gifts but what about the disadvantaged groups? Orphans? Old age? Unemployed people? The organisation decided to celebrate and exchange gifts with the disadvantaged groups in Sharpeville in a place called LIBIA which consists also like SOUL CITY of unemployed people. We donated clothes and many more to the group. Initially we thought the clothes were not sufficient but through the will of God the clothes were more than enough for everyone to get a share. In conclusion the event was a success and our gift to the community was love and compassion.</a:t>
            </a:r>
          </a:p>
          <a:p>
            <a:pPr algn="just">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8194" name="Picture 2" descr="C:\Users\user\Pictures\POSITIVE SERVANTS ONLY\libia\SDC11377.JPG"/>
          <p:cNvPicPr>
            <a:picLocks noChangeAspect="1" noChangeArrowheads="1"/>
          </p:cNvPicPr>
          <p:nvPr/>
        </p:nvPicPr>
        <p:blipFill>
          <a:blip r:embed="rId2" cstate="print"/>
          <a:srcRect/>
          <a:stretch>
            <a:fillRect/>
          </a:stretch>
        </p:blipFill>
        <p:spPr bwMode="auto">
          <a:xfrm>
            <a:off x="685800" y="2895600"/>
            <a:ext cx="27432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Users\user\Pictures\POSITIVE SERVANTS ONLY\libia\SDC11381.JPG"/>
          <p:cNvPicPr>
            <a:picLocks noChangeAspect="1" noChangeArrowheads="1"/>
          </p:cNvPicPr>
          <p:nvPr/>
        </p:nvPicPr>
        <p:blipFill>
          <a:blip r:embed="rId3" cstate="print"/>
          <a:srcRect/>
          <a:stretch>
            <a:fillRect/>
          </a:stretch>
        </p:blipFill>
        <p:spPr bwMode="auto">
          <a:xfrm>
            <a:off x="3429000" y="2895600"/>
            <a:ext cx="27432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C:\Users\user\Pictures\POSITIVE SERVANTS ONLY\libia\SDC11388.JPG"/>
          <p:cNvPicPr>
            <a:picLocks noChangeAspect="1" noChangeArrowheads="1"/>
          </p:cNvPicPr>
          <p:nvPr/>
        </p:nvPicPr>
        <p:blipFill>
          <a:blip r:embed="rId4" cstate="print"/>
          <a:srcRect/>
          <a:stretch>
            <a:fillRect/>
          </a:stretch>
        </p:blipFill>
        <p:spPr bwMode="auto">
          <a:xfrm>
            <a:off x="6172200" y="2895600"/>
            <a:ext cx="2438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7" name="Picture 5" descr="C:\Users\user\Pictures\POSITIVE SERVANTS ONLY\libia\SDC11383.JPG"/>
          <p:cNvPicPr>
            <a:picLocks noChangeAspect="1" noChangeArrowheads="1"/>
          </p:cNvPicPr>
          <p:nvPr/>
        </p:nvPicPr>
        <p:blipFill>
          <a:blip r:embed="rId5" cstate="print"/>
          <a:srcRect/>
          <a:stretch>
            <a:fillRect/>
          </a:stretch>
        </p:blipFill>
        <p:spPr bwMode="auto">
          <a:xfrm>
            <a:off x="685800" y="4572000"/>
            <a:ext cx="2743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C:\Users\user\Pictures\POSITIVE SERVANTS ONLY\libia\SDC11361.JPG"/>
          <p:cNvPicPr>
            <a:picLocks noChangeAspect="1" noChangeArrowheads="1"/>
          </p:cNvPicPr>
          <p:nvPr/>
        </p:nvPicPr>
        <p:blipFill>
          <a:blip r:embed="rId6" cstate="print"/>
          <a:srcRect/>
          <a:stretch>
            <a:fillRect/>
          </a:stretch>
        </p:blipFill>
        <p:spPr bwMode="auto">
          <a:xfrm>
            <a:off x="3429000" y="4572000"/>
            <a:ext cx="2743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9" name="Picture 7" descr="C:\Users\user\Pictures\POSITIVE SERVANTS ONLY\libia\SDC11370.JPG"/>
          <p:cNvPicPr>
            <a:picLocks noChangeAspect="1" noChangeArrowheads="1"/>
          </p:cNvPicPr>
          <p:nvPr/>
        </p:nvPicPr>
        <p:blipFill>
          <a:blip r:embed="rId7" cstate="print"/>
          <a:srcRect/>
          <a:stretch>
            <a:fillRect/>
          </a:stretch>
        </p:blipFill>
        <p:spPr bwMode="auto">
          <a:xfrm>
            <a:off x="6172200" y="4572000"/>
            <a:ext cx="24384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gn="just">
              <a:buNone/>
            </a:pPr>
            <a:r>
              <a:rPr lang="en-ZA" sz="2800" b="1" dirty="0" smtClean="0">
                <a:latin typeface="Times New Roman" pitchFamily="18" charset="0"/>
                <a:cs typeface="Times New Roman" pitchFamily="18" charset="0"/>
              </a:rPr>
              <a:t>2010 Chairperson’s strategy </a:t>
            </a:r>
          </a:p>
          <a:p>
            <a:pPr algn="just">
              <a:buNone/>
            </a:pPr>
            <a:r>
              <a:rPr lang="en-ZA" sz="1400" dirty="0" smtClean="0">
                <a:latin typeface="Times New Roman" pitchFamily="18" charset="0"/>
                <a:cs typeface="Times New Roman" pitchFamily="18" charset="0"/>
              </a:rPr>
              <a:t>I was chosen as the chairperson of the organisation and i have reviewed some of the organisation’s strategies and made some amendments. These amendments are the organisation’s new management strategies. The amendments are as follows:</a:t>
            </a:r>
          </a:p>
          <a:p>
            <a:pPr algn="just">
              <a:buFont typeface="Wingdings" pitchFamily="2" charset="2"/>
              <a:buChar char="q"/>
            </a:pPr>
            <a:r>
              <a:rPr lang="en-ZA" sz="1400" dirty="0" smtClean="0">
                <a:latin typeface="Times New Roman" pitchFamily="18" charset="0"/>
                <a:cs typeface="Times New Roman" pitchFamily="18" charset="0"/>
              </a:rPr>
              <a:t>The majority rule principle will no longer be a centre stage for ideas, the organisation should be able to identify the strategies implemented by the chairperson and the management team which not negotiable unless other ways and the strategies implemented by the organisation at large which are negotiable or open to discussions.</a:t>
            </a:r>
          </a:p>
          <a:p>
            <a:pPr algn="just">
              <a:buFont typeface="Wingdings" pitchFamily="2" charset="2"/>
              <a:buChar char="q"/>
            </a:pPr>
            <a:r>
              <a:rPr lang="en-ZA" sz="1400" dirty="0" smtClean="0">
                <a:latin typeface="Times New Roman" pitchFamily="18" charset="0"/>
                <a:cs typeface="Times New Roman" pitchFamily="18" charset="0"/>
              </a:rPr>
              <a:t>Formal presentation of ideas at the meetings should be the centre stage of presenting the ideas.</a:t>
            </a:r>
          </a:p>
          <a:p>
            <a:pPr algn="just">
              <a:buFont typeface="Wingdings" pitchFamily="2" charset="2"/>
              <a:buChar char="q"/>
            </a:pPr>
            <a:r>
              <a:rPr lang="en-ZA" sz="1400" dirty="0" smtClean="0">
                <a:latin typeface="Times New Roman" pitchFamily="18" charset="0"/>
                <a:cs typeface="Times New Roman" pitchFamily="18" charset="0"/>
              </a:rPr>
              <a:t>Every member of the organisation should conduct a research on every aspects of the organisation and present the results on every meeting. The research should be based on: shelters available in the vaal, how to manage the group dynamics, how to implement strategies, what should be done on the events, and others...</a:t>
            </a:r>
          </a:p>
          <a:p>
            <a:pPr algn="just">
              <a:buFont typeface="Wingdings" pitchFamily="2" charset="2"/>
              <a:buChar char="q"/>
            </a:pPr>
            <a:r>
              <a:rPr lang="en-ZA" sz="1400" dirty="0" smtClean="0">
                <a:latin typeface="Times New Roman" pitchFamily="18" charset="0"/>
                <a:cs typeface="Times New Roman" pitchFamily="18" charset="0"/>
              </a:rPr>
              <a:t>...the majority rule will now come in when the approval is needed to the ideas being presented. </a:t>
            </a:r>
          </a:p>
          <a:p>
            <a:pPr algn="just">
              <a:buFont typeface="Wingdings" pitchFamily="2" charset="2"/>
              <a:buChar char="q"/>
            </a:pPr>
            <a:r>
              <a:rPr lang="en-ZA" sz="1400" dirty="0" smtClean="0">
                <a:latin typeface="Times New Roman" pitchFamily="18" charset="0"/>
                <a:cs typeface="Times New Roman" pitchFamily="18" charset="0"/>
              </a:rPr>
              <a:t>Every member should sign a contract and membership form with the organisation and absenteeism will not be tolerated and the contract will be terminated if the member does not comply with the rules and regulations of the organisation including the constitution.  </a:t>
            </a:r>
          </a:p>
          <a:p>
            <a:pPr algn="just">
              <a:buFont typeface="Wingdings" pitchFamily="2" charset="2"/>
              <a:buChar char="q"/>
            </a:pPr>
            <a:r>
              <a:rPr lang="en-ZA" sz="1400" dirty="0" smtClean="0">
                <a:latin typeface="Times New Roman" pitchFamily="18" charset="0"/>
                <a:cs typeface="Times New Roman" pitchFamily="18" charset="0"/>
              </a:rPr>
              <a:t>The marketing team should be formed, meaning four to six members should be recruited ( the strategy of recruitment will be forwarded soon). </a:t>
            </a:r>
          </a:p>
          <a:p>
            <a:pPr algn="just">
              <a:buFont typeface="Wingdings" pitchFamily="2" charset="2"/>
              <a:buChar char="q"/>
            </a:pPr>
            <a:r>
              <a:rPr lang="en-ZA" sz="1400" dirty="0" smtClean="0">
                <a:latin typeface="Times New Roman" pitchFamily="18" charset="0"/>
                <a:cs typeface="Times New Roman" pitchFamily="18" charset="0"/>
              </a:rPr>
              <a:t>The organisation will atleast have one general meeting a year with its sponsors. </a:t>
            </a:r>
          </a:p>
          <a:p>
            <a:pPr algn="just">
              <a:buFont typeface="Wingdings" pitchFamily="2" charset="2"/>
              <a:buChar char="q"/>
            </a:pPr>
            <a:r>
              <a:rPr lang="en-ZA" sz="1400" dirty="0" smtClean="0">
                <a:latin typeface="Times New Roman" pitchFamily="18" charset="0"/>
                <a:cs typeface="Times New Roman" pitchFamily="18" charset="0"/>
              </a:rPr>
              <a:t>We will only have one meeting a month and the members are required not to wait for the phone calls or formal announcement of the upcoming meetings. (every last Saturday of the month at 15:00), venue: Kgomoco primary school. </a:t>
            </a: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a:bodyPr>
          <a:lstStyle/>
          <a:p>
            <a:pPr>
              <a:lnSpc>
                <a:spcPct val="150000"/>
              </a:lnSpc>
              <a:buNone/>
            </a:pPr>
            <a:r>
              <a:rPr lang="en-ZA" dirty="0" smtClean="0"/>
              <a:t>Announcements </a:t>
            </a:r>
          </a:p>
          <a:p>
            <a:pPr>
              <a:lnSpc>
                <a:spcPct val="150000"/>
              </a:lnSpc>
              <a:buFont typeface="Wingdings" pitchFamily="2" charset="2"/>
              <a:buChar char="q"/>
            </a:pPr>
            <a:r>
              <a:rPr lang="en-ZA" sz="1400" dirty="0" smtClean="0">
                <a:latin typeface="Times New Roman" pitchFamily="18" charset="0"/>
                <a:cs typeface="Times New Roman" pitchFamily="18" charset="0"/>
              </a:rPr>
              <a:t>The organisation was advised to adopt the social development constitution and edit at the later stage for the registration process to be quick or fast. The chairperson attended the meeting</a:t>
            </a:r>
          </a:p>
          <a:p>
            <a:pPr>
              <a:lnSpc>
                <a:spcPct val="150000"/>
              </a:lnSpc>
              <a:buFont typeface="Wingdings" pitchFamily="2" charset="2"/>
              <a:buChar char="q"/>
            </a:pPr>
            <a:r>
              <a:rPr lang="en-ZA" sz="1400" dirty="0" smtClean="0">
                <a:latin typeface="Times New Roman" pitchFamily="18" charset="0"/>
                <a:cs typeface="Times New Roman" pitchFamily="18" charset="0"/>
              </a:rPr>
              <a:t>The organisation has been chosen in the local heroes competition and won R10 000 from NEDBANK. The chairperson also attended this meeting and the banking details are required from the organisation and  to open a bank account at the bank the certificate of registration is required.  </a:t>
            </a:r>
          </a:p>
          <a:p>
            <a:pPr>
              <a:lnSpc>
                <a:spcPct val="150000"/>
              </a:lnSpc>
              <a:buFont typeface="Wingdings" pitchFamily="2" charset="2"/>
              <a:buChar char="q"/>
            </a:pPr>
            <a:r>
              <a:rPr lang="en-ZA" sz="1400" dirty="0" smtClean="0">
                <a:latin typeface="Times New Roman" pitchFamily="18" charset="0"/>
                <a:cs typeface="Times New Roman" pitchFamily="18" charset="0"/>
              </a:rPr>
              <a:t>In 2009 our vice chairperson by the name of Sophia Makgale resigned from the organisation. </a:t>
            </a:r>
          </a:p>
          <a:p>
            <a:pPr>
              <a:lnSpc>
                <a:spcPct val="150000"/>
              </a:lnSpc>
              <a:buFont typeface="Wingdings" pitchFamily="2" charset="2"/>
              <a:buChar char="q"/>
            </a:pPr>
            <a:r>
              <a:rPr lang="en-ZA" sz="1400" dirty="0" smtClean="0">
                <a:latin typeface="Times New Roman" pitchFamily="18" charset="0"/>
                <a:cs typeface="Times New Roman" pitchFamily="18" charset="0"/>
              </a:rPr>
              <a:t>Most people recently shown a lack of interest to the organisation and this was measured through absenteeism and the organisation decided that with or without people the organisation will still exist. The number doesn’t matter but what matters is the work of the organisation.</a:t>
            </a:r>
          </a:p>
          <a:p>
            <a:pPr>
              <a:lnSpc>
                <a:spcPct val="150000"/>
              </a:lnSpc>
              <a:buFont typeface="Wingdings" pitchFamily="2" charset="2"/>
              <a:buChar char="q"/>
            </a:pPr>
            <a:r>
              <a:rPr lang="en-ZA" sz="1400" dirty="0" smtClean="0">
                <a:latin typeface="Times New Roman" pitchFamily="18" charset="0"/>
                <a:cs typeface="Times New Roman" pitchFamily="18" charset="0"/>
              </a:rPr>
              <a:t>The organisation will only host events from June onwards. </a:t>
            </a:r>
          </a:p>
          <a:p>
            <a:pPr>
              <a:lnSpc>
                <a:spcPct val="150000"/>
              </a:lnSpc>
              <a:buFont typeface="Wingdings" pitchFamily="2" charset="2"/>
              <a:buChar char="q"/>
            </a:pPr>
            <a:r>
              <a:rPr lang="en-ZA" sz="1400" dirty="0" smtClean="0">
                <a:latin typeface="Times New Roman" pitchFamily="18" charset="0"/>
                <a:cs typeface="Times New Roman" pitchFamily="18" charset="0"/>
              </a:rPr>
              <a:t>One meeting a month</a:t>
            </a:r>
          </a:p>
          <a:p>
            <a:pPr>
              <a:lnSpc>
                <a:spcPct val="150000"/>
              </a:lnSpc>
              <a:buFont typeface="Wingdings" pitchFamily="2" charset="2"/>
              <a:buChar char="q"/>
            </a:pPr>
            <a:r>
              <a:rPr lang="en-ZA" sz="1400" dirty="0" smtClean="0">
                <a:latin typeface="Times New Roman" pitchFamily="18" charset="0"/>
                <a:cs typeface="Times New Roman" pitchFamily="18" charset="0"/>
              </a:rPr>
              <a:t>Masesi Lydia Radebe was chosen as the new Secretary to replace Matshediso who is no longer available in the vaal because of her duties outside the region. </a:t>
            </a:r>
          </a:p>
          <a:p>
            <a:pPr>
              <a:lnSpc>
                <a:spcPct val="150000"/>
              </a:lnSpc>
              <a:buFont typeface="Wingdings" pitchFamily="2" charset="2"/>
              <a:buChar char="q"/>
            </a:pPr>
            <a:r>
              <a:rPr lang="en-ZA" sz="1400" dirty="0" smtClean="0">
                <a:latin typeface="Times New Roman" pitchFamily="18" charset="0"/>
                <a:cs typeface="Times New Roman" pitchFamily="18" charset="0"/>
              </a:rPr>
              <a:t>Soso John was chosen as the acting vice Chairperson to replace Sophia Makgale. The vice chairperson will be elected soon through performance and loyalty to  the organisation </a:t>
            </a:r>
          </a:p>
          <a:p>
            <a:pPr>
              <a:lnSpc>
                <a:spcPct val="150000"/>
              </a:lnSpc>
              <a:buFont typeface="Wingdings" pitchFamily="2" charset="2"/>
              <a:buChar char="q"/>
            </a:pPr>
            <a:r>
              <a:rPr lang="en-ZA" sz="1400" dirty="0" smtClean="0">
                <a:latin typeface="Times New Roman" pitchFamily="18" charset="0"/>
                <a:cs typeface="Times New Roman" pitchFamily="18" charset="0"/>
              </a:rPr>
              <a:t>The new logo has been approved  ( see the last page)</a:t>
            </a: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nSpc>
                <a:spcPct val="150000"/>
              </a:lnSpc>
              <a:buNone/>
            </a:pPr>
            <a:r>
              <a:rPr lang="en-ZA" sz="2800" b="1" dirty="0" smtClean="0">
                <a:latin typeface="Times New Roman" pitchFamily="18" charset="0"/>
                <a:cs typeface="Times New Roman" pitchFamily="18" charset="0"/>
              </a:rPr>
              <a:t>2008 to 2010 Sponsors</a:t>
            </a:r>
          </a:p>
          <a:p>
            <a:pPr>
              <a:lnSpc>
                <a:spcPct val="150000"/>
              </a:lnSpc>
              <a:buFont typeface="Wingdings" pitchFamily="2" charset="2"/>
              <a:buChar char="q"/>
            </a:pPr>
            <a:r>
              <a:rPr lang="en-ZA" sz="1400" b="1" dirty="0" smtClean="0">
                <a:latin typeface="Times New Roman" pitchFamily="18" charset="0"/>
                <a:cs typeface="Times New Roman" pitchFamily="18" charset="0"/>
              </a:rPr>
              <a:t>Ms Gail Johnson from Nkosi’s Heaven and Soweto Gospel choir</a:t>
            </a:r>
          </a:p>
          <a:p>
            <a:pPr>
              <a:lnSpc>
                <a:spcPct val="150000"/>
              </a:lnSpc>
              <a:buNone/>
            </a:pPr>
            <a:r>
              <a:rPr lang="en-ZA" sz="1400" dirty="0" smtClean="0">
                <a:latin typeface="Times New Roman" pitchFamily="18" charset="0"/>
                <a:cs typeface="Times New Roman" pitchFamily="18" charset="0"/>
              </a:rPr>
              <a:t>Contact numbers: +27 11 942 5580/1/3/4</a:t>
            </a:r>
          </a:p>
          <a:p>
            <a:pPr>
              <a:lnSpc>
                <a:spcPct val="150000"/>
              </a:lnSpc>
              <a:buNone/>
            </a:pPr>
            <a:r>
              <a:rPr lang="en-ZA" sz="1400" dirty="0" smtClean="0">
                <a:latin typeface="Times New Roman" pitchFamily="18" charset="0"/>
                <a:cs typeface="Times New Roman" pitchFamily="18" charset="0"/>
              </a:rPr>
              <a:t>Cell: +27 82 593 1999</a:t>
            </a:r>
          </a:p>
          <a:p>
            <a:pPr>
              <a:lnSpc>
                <a:spcPct val="150000"/>
              </a:lnSpc>
              <a:buNone/>
            </a:pPr>
            <a:r>
              <a:rPr lang="en-ZA" sz="1400" dirty="0" smtClean="0">
                <a:latin typeface="Times New Roman" pitchFamily="18" charset="0"/>
                <a:cs typeface="Times New Roman" pitchFamily="18" charset="0"/>
              </a:rPr>
              <a:t>Fax: +27 11 941 1408</a:t>
            </a:r>
          </a:p>
          <a:p>
            <a:pPr>
              <a:lnSpc>
                <a:spcPct val="150000"/>
              </a:lnSpc>
              <a:buNone/>
            </a:pPr>
            <a:r>
              <a:rPr lang="en-ZA" sz="1400" dirty="0" smtClean="0">
                <a:latin typeface="Times New Roman" pitchFamily="18" charset="0"/>
                <a:cs typeface="Times New Roman" pitchFamily="18" charset="0"/>
                <a:hlinkClick r:id="rId2"/>
              </a:rPr>
              <a:t>www.nkosi.iafrica.com</a:t>
            </a:r>
            <a:endParaRPr lang="en-ZA" sz="1400" dirty="0" smtClean="0">
              <a:latin typeface="Times New Roman" pitchFamily="18" charset="0"/>
              <a:cs typeface="Times New Roman" pitchFamily="18" charset="0"/>
            </a:endParaRPr>
          </a:p>
          <a:p>
            <a:pPr>
              <a:lnSpc>
                <a:spcPct val="150000"/>
              </a:lnSpc>
              <a:buFont typeface="Wingdings" pitchFamily="2" charset="2"/>
              <a:buChar char="q"/>
            </a:pPr>
            <a:r>
              <a:rPr lang="en-ZA" sz="1400" dirty="0" smtClean="0">
                <a:latin typeface="Times New Roman" pitchFamily="18" charset="0"/>
                <a:cs typeface="Times New Roman" pitchFamily="18" charset="0"/>
              </a:rPr>
              <a:t>JET Store at Vaal Mall </a:t>
            </a:r>
          </a:p>
          <a:p>
            <a:pPr>
              <a:lnSpc>
                <a:spcPct val="150000"/>
              </a:lnSpc>
              <a:buFont typeface="Wingdings" pitchFamily="2" charset="2"/>
              <a:buChar char="q"/>
            </a:pPr>
            <a:r>
              <a:rPr lang="en-ZA" sz="1400" b="1" dirty="0" smtClean="0">
                <a:latin typeface="Times New Roman" pitchFamily="18" charset="0"/>
                <a:cs typeface="Times New Roman" pitchFamily="18" charset="0"/>
              </a:rPr>
              <a:t>Happy Mabona: </a:t>
            </a:r>
            <a:r>
              <a:rPr lang="en-ZA" sz="1400" dirty="0" smtClean="0">
                <a:latin typeface="Times New Roman" pitchFamily="18" charset="0"/>
                <a:cs typeface="Times New Roman" pitchFamily="18" charset="0"/>
              </a:rPr>
              <a:t>Sharpeville Pharmacy</a:t>
            </a:r>
          </a:p>
          <a:p>
            <a:pPr>
              <a:lnSpc>
                <a:spcPct val="150000"/>
              </a:lnSpc>
              <a:buNone/>
            </a:pPr>
            <a:r>
              <a:rPr lang="en-ZA" sz="1400" dirty="0" smtClean="0">
                <a:latin typeface="Times New Roman" pitchFamily="18" charset="0"/>
                <a:cs typeface="Times New Roman" pitchFamily="18" charset="0"/>
              </a:rPr>
              <a:t>Contact numbers: </a:t>
            </a:r>
          </a:p>
          <a:p>
            <a:pPr>
              <a:lnSpc>
                <a:spcPct val="150000"/>
              </a:lnSpc>
              <a:buNone/>
            </a:pPr>
            <a:r>
              <a:rPr lang="en-ZA" sz="1400" dirty="0" smtClean="0">
                <a:latin typeface="Times New Roman" pitchFamily="18" charset="0"/>
                <a:cs typeface="Times New Roman" pitchFamily="18" charset="0"/>
              </a:rPr>
              <a:t>Cell: +27 82 685 0897</a:t>
            </a:r>
          </a:p>
          <a:p>
            <a:pPr>
              <a:lnSpc>
                <a:spcPct val="150000"/>
              </a:lnSpc>
              <a:buFont typeface="Wingdings" pitchFamily="2" charset="2"/>
              <a:buChar char="q"/>
            </a:pPr>
            <a:r>
              <a:rPr lang="en-ZA" sz="1400" dirty="0" smtClean="0">
                <a:latin typeface="Times New Roman" pitchFamily="18" charset="0"/>
                <a:cs typeface="Times New Roman" pitchFamily="18" charset="0"/>
              </a:rPr>
              <a:t> </a:t>
            </a:r>
            <a:r>
              <a:rPr lang="en-ZA" sz="1400" b="1" dirty="0" smtClean="0">
                <a:latin typeface="Times New Roman" pitchFamily="18" charset="0"/>
                <a:cs typeface="Times New Roman" pitchFamily="18" charset="0"/>
              </a:rPr>
              <a:t>Mingos Supermarket in Sharpeville </a:t>
            </a:r>
          </a:p>
          <a:p>
            <a:pPr>
              <a:lnSpc>
                <a:spcPct val="150000"/>
              </a:lnSpc>
              <a:buFont typeface="Wingdings" pitchFamily="2" charset="2"/>
              <a:buChar char="q"/>
            </a:pPr>
            <a:r>
              <a:rPr lang="en-ZA" sz="1400" b="1" dirty="0" smtClean="0">
                <a:latin typeface="Times New Roman" pitchFamily="18" charset="0"/>
                <a:cs typeface="Times New Roman" pitchFamily="18" charset="0"/>
              </a:rPr>
              <a:t>Nedbank</a:t>
            </a:r>
          </a:p>
          <a:p>
            <a:pPr>
              <a:lnSpc>
                <a:spcPct val="150000"/>
              </a:lnSpc>
              <a:buFont typeface="Wingdings" pitchFamily="2" charset="2"/>
              <a:buChar char="q"/>
            </a:pPr>
            <a:r>
              <a:rPr lang="en-ZA" sz="1400" b="1" dirty="0" smtClean="0">
                <a:latin typeface="Times New Roman" pitchFamily="18" charset="0"/>
                <a:cs typeface="Times New Roman" pitchFamily="18" charset="0"/>
              </a:rPr>
              <a:t>And other community members including volunteers </a:t>
            </a:r>
            <a:r>
              <a:rPr lang="en-ZA" sz="1400" b="1" dirty="0" smtClean="0">
                <a:latin typeface="Times New Roman" pitchFamily="18" charset="0"/>
                <a:cs typeface="Times New Roman" pitchFamily="18" charset="0"/>
              </a:rPr>
              <a:t> </a:t>
            </a:r>
            <a:r>
              <a:rPr lang="en-ZA" sz="1400" dirty="0" smtClean="0">
                <a:latin typeface="Times New Roman" pitchFamily="18" charset="0"/>
                <a:cs typeface="Times New Roman" pitchFamily="18" charset="0"/>
              </a:rPr>
              <a:t> </a:t>
            </a:r>
            <a:endParaRPr lang="en-ZA" sz="1400" dirty="0" smtClean="0">
              <a:latin typeface="Times New Roman" pitchFamily="18" charset="0"/>
              <a:cs typeface="Times New Roman" pitchFamily="18" charset="0"/>
            </a:endParaRPr>
          </a:p>
          <a:p>
            <a:pPr>
              <a:lnSpc>
                <a:spcPct val="150000"/>
              </a:lnSpc>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a:solidFill>
            <a:schemeClr val="bg1"/>
          </a:solidFill>
          <a:ln>
            <a:solidFill>
              <a:schemeClr val="tx1"/>
            </a:solidFill>
          </a:ln>
        </p:spPr>
        <p:txBody>
          <a:bodyPr numCol="2"/>
          <a:lstStyle/>
          <a:p>
            <a:pPr>
              <a:buNone/>
            </a:pPr>
            <a:r>
              <a:rPr lang="en-ZA" b="1" dirty="0" smtClean="0">
                <a:latin typeface="Times New Roman" pitchFamily="18" charset="0"/>
                <a:cs typeface="Times New Roman" pitchFamily="18" charset="0"/>
              </a:rPr>
              <a:t>OFFICE BEARERS CONTACTS</a:t>
            </a:r>
          </a:p>
          <a:p>
            <a:pPr>
              <a:buFont typeface="Wingdings" pitchFamily="2" charset="2"/>
              <a:buChar char="q"/>
            </a:pPr>
            <a:r>
              <a:rPr lang="en-ZA" sz="1400" dirty="0" smtClean="0">
                <a:latin typeface="Times New Roman" pitchFamily="18" charset="0"/>
                <a:cs typeface="Times New Roman" pitchFamily="18" charset="0"/>
              </a:rPr>
              <a:t>Chairperson: Paseka Harry Motaung</a:t>
            </a:r>
          </a:p>
          <a:p>
            <a:pPr>
              <a:buNone/>
            </a:pPr>
            <a:r>
              <a:rPr lang="en-ZA" sz="1400" dirty="0" smtClean="0">
                <a:latin typeface="Times New Roman" pitchFamily="18" charset="0"/>
                <a:cs typeface="Times New Roman" pitchFamily="18" charset="0"/>
              </a:rPr>
              <a:t>Cell: +27 84 239 7291</a:t>
            </a:r>
          </a:p>
          <a:p>
            <a:pPr>
              <a:buNone/>
            </a:pPr>
            <a:r>
              <a:rPr lang="en-ZA" sz="1400" dirty="0" smtClean="0">
                <a:latin typeface="Times New Roman" pitchFamily="18" charset="0"/>
                <a:cs typeface="Times New Roman" pitchFamily="18" charset="0"/>
              </a:rPr>
              <a:t>Email: </a:t>
            </a:r>
            <a:r>
              <a:rPr lang="en-ZA" sz="1400" dirty="0" smtClean="0">
                <a:solidFill>
                  <a:srgbClr val="FF0000"/>
                </a:solidFill>
                <a:latin typeface="Times New Roman" pitchFamily="18" charset="0"/>
                <a:cs typeface="Times New Roman" pitchFamily="18" charset="0"/>
                <a:hlinkClick r:id="rId2"/>
              </a:rPr>
              <a:t>hpaseka@webmail.co.za</a:t>
            </a:r>
            <a:r>
              <a:rPr lang="en-ZA" sz="1400" dirty="0" smtClean="0">
                <a:solidFill>
                  <a:srgbClr val="FF0000"/>
                </a:solidFill>
                <a:latin typeface="Times New Roman" pitchFamily="18" charset="0"/>
                <a:cs typeface="Times New Roman" pitchFamily="18" charset="0"/>
              </a:rPr>
              <a:t> </a:t>
            </a:r>
          </a:p>
          <a:p>
            <a:pPr>
              <a:buNone/>
            </a:pPr>
            <a:endParaRPr lang="en-ZA" sz="1400" dirty="0" smtClean="0">
              <a:solidFill>
                <a:srgbClr val="FF0000"/>
              </a:solidFill>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Acting vice chairperson: Soso John Happy </a:t>
            </a:r>
          </a:p>
          <a:p>
            <a:pPr>
              <a:buNone/>
            </a:pPr>
            <a:r>
              <a:rPr lang="en-ZA" sz="1400" dirty="0" smtClean="0">
                <a:latin typeface="Times New Roman" pitchFamily="18" charset="0"/>
                <a:cs typeface="Times New Roman" pitchFamily="18" charset="0"/>
              </a:rPr>
              <a:t>Cell: +27 74 519 7562</a:t>
            </a:r>
          </a:p>
          <a:p>
            <a:pPr>
              <a:buNone/>
            </a:pPr>
            <a:r>
              <a:rPr lang="en-ZA" sz="1400" dirty="0" smtClean="0">
                <a:latin typeface="Times New Roman" pitchFamily="18" charset="0"/>
                <a:cs typeface="Times New Roman" pitchFamily="18" charset="0"/>
              </a:rPr>
              <a:t>Email: 200922507@uj.ac.za</a:t>
            </a:r>
          </a:p>
          <a:p>
            <a:pPr>
              <a:buNone/>
            </a:pPr>
            <a:endParaRPr lang="en-ZA" sz="1400" dirty="0" smtClean="0">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Treasure: Makgadi Evelyn Malete </a:t>
            </a:r>
          </a:p>
          <a:p>
            <a:pPr>
              <a:buNone/>
            </a:pPr>
            <a:r>
              <a:rPr lang="en-ZA" sz="1400" dirty="0" smtClean="0">
                <a:latin typeface="Times New Roman" pitchFamily="18" charset="0"/>
                <a:cs typeface="Times New Roman" pitchFamily="18" charset="0"/>
              </a:rPr>
              <a:t>Cell: +27 84 774 4966</a:t>
            </a:r>
          </a:p>
          <a:p>
            <a:pPr>
              <a:buNone/>
            </a:pPr>
            <a:r>
              <a:rPr lang="en-ZA" sz="1400" dirty="0" smtClean="0">
                <a:latin typeface="Times New Roman" pitchFamily="18" charset="0"/>
                <a:cs typeface="Times New Roman" pitchFamily="18" charset="0"/>
              </a:rPr>
              <a:t>Email: </a:t>
            </a:r>
            <a:r>
              <a:rPr lang="en-ZA" sz="1400" dirty="0" smtClean="0">
                <a:latin typeface="Times New Roman" pitchFamily="18" charset="0"/>
                <a:cs typeface="Times New Roman" pitchFamily="18" charset="0"/>
                <a:hlinkClick r:id="rId3"/>
              </a:rPr>
              <a:t>emakgadi@gmail.com</a:t>
            </a: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Secretary: Masesi Lydia Radebe </a:t>
            </a:r>
          </a:p>
          <a:p>
            <a:pPr>
              <a:buNone/>
            </a:pPr>
            <a:r>
              <a:rPr lang="en-ZA" sz="1400" dirty="0" smtClean="0">
                <a:latin typeface="Times New Roman" pitchFamily="18" charset="0"/>
                <a:cs typeface="Times New Roman" pitchFamily="18" charset="0"/>
              </a:rPr>
              <a:t>Cell: +27 72 043 3677</a:t>
            </a:r>
          </a:p>
          <a:p>
            <a:pPr>
              <a:buNone/>
            </a:pPr>
            <a:r>
              <a:rPr lang="en-ZA" sz="1400" dirty="0" smtClean="0">
                <a:latin typeface="Times New Roman" pitchFamily="18" charset="0"/>
                <a:cs typeface="Times New Roman" pitchFamily="18" charset="0"/>
              </a:rPr>
              <a:t>Email: </a:t>
            </a:r>
            <a:r>
              <a:rPr lang="en-ZA" sz="1400" dirty="0" smtClean="0">
                <a:latin typeface="Times New Roman" pitchFamily="18" charset="0"/>
                <a:cs typeface="Times New Roman" pitchFamily="18" charset="0"/>
                <a:hlinkClick r:id="rId4"/>
              </a:rPr>
              <a:t>rmasesipalesa@yahoo.com</a:t>
            </a: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None/>
            </a:pPr>
            <a:endParaRPr lang="en-ZA" sz="1400" dirty="0" smtClean="0">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Vice Secretary: Bongani Dlova</a:t>
            </a:r>
          </a:p>
          <a:p>
            <a:pPr>
              <a:buNone/>
            </a:pPr>
            <a:r>
              <a:rPr lang="en-ZA" sz="1400" dirty="0" smtClean="0">
                <a:latin typeface="Times New Roman" pitchFamily="18" charset="0"/>
                <a:cs typeface="Times New Roman" pitchFamily="18" charset="0"/>
              </a:rPr>
              <a:t>Cell: +27 73 951 4334</a:t>
            </a:r>
          </a:p>
          <a:p>
            <a:pPr>
              <a:buFont typeface="Wingdings" pitchFamily="2" charset="2"/>
              <a:buChar char="q"/>
            </a:pPr>
            <a:endParaRPr lang="en-ZA" sz="1400" dirty="0" smtClean="0">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Legal officer: Lehloonolo Patrick Maile </a:t>
            </a:r>
          </a:p>
          <a:p>
            <a:pPr>
              <a:buNone/>
            </a:pPr>
            <a:r>
              <a:rPr lang="en-ZA" sz="1400" dirty="0" smtClean="0">
                <a:latin typeface="Times New Roman" pitchFamily="18" charset="0"/>
                <a:cs typeface="Times New Roman" pitchFamily="18" charset="0"/>
              </a:rPr>
              <a:t>Cell: +27 73 726 6772</a:t>
            </a:r>
          </a:p>
          <a:p>
            <a:pPr>
              <a:buNone/>
            </a:pPr>
            <a:r>
              <a:rPr lang="en-ZA" sz="1400" dirty="0" smtClean="0">
                <a:latin typeface="Times New Roman" pitchFamily="18" charset="0"/>
                <a:cs typeface="Times New Roman" pitchFamily="18" charset="0"/>
              </a:rPr>
              <a:t>Email: </a:t>
            </a:r>
          </a:p>
          <a:p>
            <a:pPr>
              <a:buNone/>
            </a:pPr>
            <a:endParaRPr lang="en-ZA" sz="1400" dirty="0" smtClean="0">
              <a:latin typeface="Times New Roman" pitchFamily="18" charset="0"/>
              <a:cs typeface="Times New Roman" pitchFamily="18" charset="0"/>
            </a:endParaRPr>
          </a:p>
          <a:p>
            <a:pPr>
              <a:buFont typeface="Wingdings" pitchFamily="2" charset="2"/>
              <a:buChar char="q"/>
            </a:pPr>
            <a:r>
              <a:rPr lang="en-ZA" sz="1400" dirty="0" smtClean="0">
                <a:latin typeface="Times New Roman" pitchFamily="18" charset="0"/>
                <a:cs typeface="Times New Roman" pitchFamily="18" charset="0"/>
              </a:rPr>
              <a:t>Organiser: Paul </a:t>
            </a:r>
          </a:p>
          <a:p>
            <a:pPr>
              <a:buNone/>
            </a:pPr>
            <a:r>
              <a:rPr lang="en-ZA" sz="1400" dirty="0" smtClean="0">
                <a:latin typeface="Times New Roman" pitchFamily="18" charset="0"/>
                <a:cs typeface="Times New Roman" pitchFamily="18" charset="0"/>
              </a:rPr>
              <a:t>Cell: +27 </a:t>
            </a:r>
          </a:p>
          <a:p>
            <a:pPr>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user\Pictures\POSITIVE SERVANTS ONLY\OPHARNAGE.Ms SBONGILE\DSCF0516.JPG"/>
          <p:cNvPicPr>
            <a:picLocks noChangeAspect="1" noChangeArrowheads="1"/>
          </p:cNvPicPr>
          <p:nvPr/>
        </p:nvPicPr>
        <p:blipFill>
          <a:blip r:embed="rId2"/>
          <a:stretch>
            <a:fillRect/>
          </a:stretch>
        </p:blipFill>
        <p:spPr bwMode="auto">
          <a:xfrm>
            <a:off x="62744" y="0"/>
            <a:ext cx="9081256" cy="6858000"/>
          </a:xfrm>
          <a:prstGeom prst="rect">
            <a:avLst/>
          </a:prstGeom>
          <a:noFill/>
        </p:spPr>
      </p:pic>
      <p:pic>
        <p:nvPicPr>
          <p:cNvPr id="1026" name="Picture 2" descr="C:\Users\user\Pictures\POSITIVE SERVANTS ONLY\OPHARNAGE.Ms SBONGILE\DSCF0382.JPG"/>
          <p:cNvPicPr>
            <a:picLocks noChangeAspect="1" noChangeArrowheads="1"/>
          </p:cNvPicPr>
          <p:nvPr/>
        </p:nvPicPr>
        <p:blipFill>
          <a:blip r:embed="rId3" cstate="print"/>
          <a:srcRect/>
          <a:stretch>
            <a:fillRect/>
          </a:stretch>
        </p:blipFill>
        <p:spPr bwMode="auto">
          <a:xfrm>
            <a:off x="5334000" y="1447800"/>
            <a:ext cx="22860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C:\Users\user\Pictures\POSITIVE SERVANTS ONLY\OPHARNAGE.Ms SBONGILE\DSCF0529.JPG"/>
          <p:cNvPicPr>
            <a:picLocks noGrp="1" noChangeAspect="1" noChangeArrowheads="1"/>
          </p:cNvPicPr>
          <p:nvPr>
            <p:ph idx="1"/>
          </p:nvPr>
        </p:nvPicPr>
        <p:blipFill>
          <a:blip r:embed="rId4" cstate="print"/>
          <a:srcRect/>
          <a:stretch>
            <a:fillRect/>
          </a:stretch>
        </p:blipFill>
        <p:spPr bwMode="auto">
          <a:xfrm>
            <a:off x="6705600" y="152400"/>
            <a:ext cx="22860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5" name="Picture 11" descr="C:\Users\user\Pictures\POSITIVE SERVANTS ONLY\HOUSE TO HOUSE VISITS\100_1488.JPG"/>
          <p:cNvPicPr>
            <a:picLocks noChangeAspect="1" noChangeArrowheads="1"/>
          </p:cNvPicPr>
          <p:nvPr/>
        </p:nvPicPr>
        <p:blipFill>
          <a:blip r:embed="rId5" cstate="print"/>
          <a:srcRect/>
          <a:stretch>
            <a:fillRect/>
          </a:stretch>
        </p:blipFill>
        <p:spPr bwMode="auto">
          <a:xfrm>
            <a:off x="6727825" y="4797425"/>
            <a:ext cx="2416175" cy="2060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6" name="Picture 12" descr="C:\Users\user\Pictures\POSITIVE SERVANTS ONLY\HOUSE TO HOUSE VISITS\100_1519.JPG"/>
          <p:cNvPicPr>
            <a:picLocks noChangeAspect="1" noChangeArrowheads="1"/>
          </p:cNvPicPr>
          <p:nvPr/>
        </p:nvPicPr>
        <p:blipFill>
          <a:blip r:embed="rId6" cstate="print"/>
          <a:srcRect/>
          <a:stretch>
            <a:fillRect/>
          </a:stretch>
        </p:blipFill>
        <p:spPr bwMode="auto">
          <a:xfrm>
            <a:off x="3352800" y="4953000"/>
            <a:ext cx="2236304"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7" name="Picture 13" descr="C:\Users\user\Pictures\POSITIVE SERVANTS ONLY\HOUSE TO HOUSE VISITS\100_1525.JPG"/>
          <p:cNvPicPr>
            <a:picLocks noChangeAspect="1" noChangeArrowheads="1"/>
          </p:cNvPicPr>
          <p:nvPr/>
        </p:nvPicPr>
        <p:blipFill>
          <a:blip r:embed="rId7" cstate="print"/>
          <a:srcRect/>
          <a:stretch>
            <a:fillRect/>
          </a:stretch>
        </p:blipFill>
        <p:spPr bwMode="auto">
          <a:xfrm>
            <a:off x="6934200" y="2743200"/>
            <a:ext cx="20574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8" name="Picture 14" descr="C:\Users\user\Pictures\POSITIVE SERVANTS ONLY\28-03-09.BAPTIST\100_1206.JPG"/>
          <p:cNvPicPr>
            <a:picLocks noChangeAspect="1" noChangeArrowheads="1"/>
          </p:cNvPicPr>
          <p:nvPr/>
        </p:nvPicPr>
        <p:blipFill>
          <a:blip r:embed="rId8" cstate="print">
            <a:lum contrast="-10000"/>
          </a:blip>
          <a:srcRect/>
          <a:stretch>
            <a:fillRect/>
          </a:stretch>
        </p:blipFill>
        <p:spPr bwMode="auto">
          <a:xfrm>
            <a:off x="1981200" y="1447800"/>
            <a:ext cx="20574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9" name="Picture 15" descr="C:\Users\user\Pictures\POSITIVE SERVANTS ONLY\28-03-09.BAPTIST\100_1213.JPG"/>
          <p:cNvPicPr>
            <a:picLocks noChangeAspect="1" noChangeArrowheads="1"/>
          </p:cNvPicPr>
          <p:nvPr/>
        </p:nvPicPr>
        <p:blipFill>
          <a:blip r:embed="rId9" cstate="print"/>
          <a:srcRect/>
          <a:stretch>
            <a:fillRect/>
          </a:stretch>
        </p:blipFill>
        <p:spPr bwMode="auto">
          <a:xfrm>
            <a:off x="152400" y="152400"/>
            <a:ext cx="23622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40" name="Picture 16" descr="C:\Users\user\Pictures\POSITIVE SERVANTS ONLY\28-03-09.BAPTIST\100_1222.JPG"/>
          <p:cNvPicPr>
            <a:picLocks noChangeAspect="1" noChangeArrowheads="1"/>
          </p:cNvPicPr>
          <p:nvPr/>
        </p:nvPicPr>
        <p:blipFill>
          <a:blip r:embed="rId10" cstate="print"/>
          <a:srcRect/>
          <a:stretch>
            <a:fillRect/>
          </a:stretch>
        </p:blipFill>
        <p:spPr bwMode="auto">
          <a:xfrm>
            <a:off x="0" y="4800600"/>
            <a:ext cx="24384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3" name="Picture 9" descr="C:\Users\user\Pictures\POSITIVE SERVANTS ONLY\OPHARNAGE.Ms SBONGILE\DSCF0547.JPG"/>
          <p:cNvPicPr>
            <a:picLocks noChangeAspect="1" noChangeArrowheads="1"/>
          </p:cNvPicPr>
          <p:nvPr/>
        </p:nvPicPr>
        <p:blipFill>
          <a:blip r:embed="rId11" cstate="print"/>
          <a:srcRect/>
          <a:stretch>
            <a:fillRect/>
          </a:stretch>
        </p:blipFill>
        <p:spPr bwMode="auto">
          <a:xfrm>
            <a:off x="4953000" y="4038600"/>
            <a:ext cx="22860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C:\Users\user\Pictures\POSITIVE SERVANTS ONLY\OPHARNAGE.Ms SBONGILE\DSCF0423.JPG"/>
          <p:cNvPicPr>
            <a:picLocks noChangeAspect="1" noChangeArrowheads="1"/>
          </p:cNvPicPr>
          <p:nvPr/>
        </p:nvPicPr>
        <p:blipFill>
          <a:blip r:embed="rId12" cstate="print"/>
          <a:srcRect/>
          <a:stretch>
            <a:fillRect/>
          </a:stretch>
        </p:blipFill>
        <p:spPr bwMode="auto">
          <a:xfrm>
            <a:off x="1828800" y="3886200"/>
            <a:ext cx="2286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41" name="Picture 17" descr="C:\Users\user\Pictures\POSITIVE SERVANTS ONLY\28-03-09.BAPTIST\100_1355.JPG"/>
          <p:cNvPicPr>
            <a:picLocks noChangeAspect="1" noChangeArrowheads="1"/>
          </p:cNvPicPr>
          <p:nvPr/>
        </p:nvPicPr>
        <p:blipFill>
          <a:blip r:embed="rId13" cstate="print"/>
          <a:srcRect/>
          <a:stretch>
            <a:fillRect/>
          </a:stretch>
        </p:blipFill>
        <p:spPr bwMode="auto">
          <a:xfrm>
            <a:off x="3429000" y="228600"/>
            <a:ext cx="2643717" cy="1982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42" name="Picture 18" descr="C:\Users\user\Pictures\POSITIVE SERVANTS ONLY\libia\SDC11377.JPG"/>
          <p:cNvPicPr>
            <a:picLocks noChangeAspect="1" noChangeArrowheads="1"/>
          </p:cNvPicPr>
          <p:nvPr/>
        </p:nvPicPr>
        <p:blipFill>
          <a:blip r:embed="rId14" cstate="print"/>
          <a:srcRect/>
          <a:stretch>
            <a:fillRect/>
          </a:stretch>
        </p:blipFill>
        <p:spPr bwMode="auto">
          <a:xfrm>
            <a:off x="152400" y="2514600"/>
            <a:ext cx="22098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user\Pictures\POSITIVE SERVANTS ONLY\OPHARNAGE.Ms SBONGILE\SERVANTS HANDS.jpg"/>
          <p:cNvPicPr>
            <a:picLocks noChangeAspect="1" noChangeArrowheads="1"/>
          </p:cNvPicPr>
          <p:nvPr/>
        </p:nvPicPr>
        <p:blipFill>
          <a:blip r:embed="rId15" cstate="print"/>
          <a:srcRect/>
          <a:stretch>
            <a:fillRect/>
          </a:stretch>
        </p:blipFill>
        <p:spPr bwMode="auto">
          <a:xfrm>
            <a:off x="3276600" y="2438400"/>
            <a:ext cx="2602523"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2" name="Table 21"/>
          <p:cNvGraphicFramePr>
            <a:graphicFrameLocks noGrp="1"/>
          </p:cNvGraphicFramePr>
          <p:nvPr/>
        </p:nvGraphicFramePr>
        <p:xfrm>
          <a:off x="2590800" y="152400"/>
          <a:ext cx="4343400" cy="370840"/>
        </p:xfrm>
        <a:graphic>
          <a:graphicData uri="http://schemas.openxmlformats.org/drawingml/2006/table">
            <a:tbl>
              <a:tblPr firstRow="1" bandRow="1">
                <a:effectLst>
                  <a:outerShdw blurRad="50800" dist="38100" dir="16200000" rotWithShape="0">
                    <a:prstClr val="black">
                      <a:alpha val="40000"/>
                    </a:prstClr>
                  </a:outerShdw>
                </a:effectLst>
                <a:tableStyleId>{69012ECD-51FC-41F1-AA8D-1B2483CD663E}</a:tableStyleId>
              </a:tblPr>
              <a:tblGrid>
                <a:gridCol w="4343400"/>
              </a:tblGrid>
              <a:tr h="370840">
                <a:tc>
                  <a:txBody>
                    <a:bodyPr/>
                    <a:lstStyle/>
                    <a:p>
                      <a:pPr algn="ctr"/>
                      <a:r>
                        <a:rPr lang="en-ZA" dirty="0" smtClean="0"/>
                        <a:t>2008 to 2010 Chairperson's Report</a:t>
                      </a:r>
                      <a:endParaRPr lang="en-ZA" dirty="0">
                        <a:latin typeface="Times New Roman" pitchFamily="18" charset="0"/>
                        <a:cs typeface="Times New Roman" pitchFamily="18" charset="0"/>
                      </a:endParaRPr>
                    </a:p>
                  </a:txBody>
                  <a:tcPr/>
                </a:tc>
              </a:tr>
            </a:tbl>
          </a:graphicData>
        </a:graphic>
      </p:graphicFrame>
      <p:sp>
        <p:nvSpPr>
          <p:cNvPr id="23" name="Footer Placeholder 22"/>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algn="ctr">
              <a:buNone/>
            </a:pPr>
            <a:r>
              <a:rPr lang="en-ZA" b="1" dirty="0" smtClean="0">
                <a:latin typeface="Times New Roman" pitchFamily="18" charset="0"/>
                <a:cs typeface="Times New Roman" pitchFamily="18" charset="0"/>
              </a:rPr>
              <a:t>THE NEW LOGO OF THE ORGANISATION </a:t>
            </a: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endParaRPr lang="en-ZA" b="1" dirty="0" smtClean="0">
              <a:latin typeface="Times New Roman" pitchFamily="18" charset="0"/>
              <a:cs typeface="Times New Roman" pitchFamily="18" charset="0"/>
            </a:endParaRPr>
          </a:p>
          <a:p>
            <a:pPr algn="ctr">
              <a:buNone/>
            </a:pPr>
            <a:r>
              <a:rPr lang="en-ZA" b="1" dirty="0" smtClean="0">
                <a:latin typeface="Times New Roman" pitchFamily="18" charset="0"/>
                <a:cs typeface="Times New Roman" pitchFamily="18" charset="0"/>
              </a:rPr>
              <a:t>“Whatever </a:t>
            </a:r>
            <a:r>
              <a:rPr lang="en-ZA" b="1" dirty="0" smtClean="0">
                <a:latin typeface="Times New Roman" pitchFamily="18" charset="0"/>
                <a:cs typeface="Times New Roman" pitchFamily="18" charset="0"/>
              </a:rPr>
              <a:t>matters </a:t>
            </a:r>
            <a:r>
              <a:rPr lang="en-ZA" b="1" dirty="0" smtClean="0">
                <a:latin typeface="Times New Roman" pitchFamily="18" charset="0"/>
                <a:cs typeface="Times New Roman" pitchFamily="18" charset="0"/>
              </a:rPr>
              <a:t>arise we are in his together”</a:t>
            </a:r>
            <a:endParaRPr lang="en-ZA"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9219" name="Picture 3" descr="G:\New Folder\Holy-0014 - Copy.jpg"/>
          <p:cNvPicPr>
            <a:picLocks noChangeAspect="1" noChangeArrowheads="1"/>
          </p:cNvPicPr>
          <p:nvPr/>
        </p:nvPicPr>
        <p:blipFill>
          <a:blip r:embed="rId2"/>
          <a:srcRect/>
          <a:stretch>
            <a:fillRect/>
          </a:stretch>
        </p:blipFill>
        <p:spPr bwMode="auto">
          <a:xfrm>
            <a:off x="1524000" y="1371600"/>
            <a:ext cx="5943600" cy="3886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lgn="ctr">
              <a:buNone/>
            </a:pPr>
            <a:r>
              <a:rPr lang="en-ZA" dirty="0" smtClean="0"/>
              <a:t>END OF THE REPORT</a:t>
            </a:r>
          </a:p>
          <a:p>
            <a:pPr algn="ctr">
              <a:buNone/>
            </a:pPr>
            <a:endParaRPr lang="en-ZA" dirty="0" smtClean="0"/>
          </a:p>
          <a:p>
            <a:pPr algn="ctr">
              <a:buNone/>
            </a:pPr>
            <a:r>
              <a:rPr lang="en-ZA" dirty="0" smtClean="0"/>
              <a:t>BY: CHAIPERSON: PH MOTAUNG </a:t>
            </a:r>
          </a:p>
          <a:p>
            <a:pPr algn="ctr">
              <a:buNone/>
            </a:pPr>
            <a:r>
              <a:rPr lang="en-ZA" dirty="0" smtClean="0"/>
              <a:t>DATE: 31 MARCH 2010</a:t>
            </a:r>
          </a:p>
          <a:p>
            <a:pPr algn="ctr">
              <a:buNone/>
            </a:pPr>
            <a:r>
              <a:rPr lang="en-ZA" dirty="0" smtClean="0"/>
              <a:t>POSITIVE SERVANTS</a:t>
            </a:r>
          </a:p>
          <a:p>
            <a:pPr algn="ctr">
              <a:buNone/>
            </a:pPr>
            <a:endParaRPr lang="en-ZA" dirty="0" smtClean="0"/>
          </a:p>
          <a:p>
            <a:pPr algn="ctr">
              <a:buNone/>
            </a:pPr>
            <a:r>
              <a:rPr lang="en-ZA" dirty="0" smtClean="0"/>
              <a:t>SIGNED BY </a:t>
            </a:r>
          </a:p>
          <a:p>
            <a:pPr>
              <a:buNone/>
            </a:pPr>
            <a:r>
              <a:rPr lang="en-ZA" dirty="0" smtClean="0"/>
              <a:t>Chairperson: _____________________</a:t>
            </a:r>
          </a:p>
          <a:p>
            <a:pPr>
              <a:buNone/>
            </a:pPr>
            <a:r>
              <a:rPr lang="en-ZA" dirty="0" smtClean="0"/>
              <a:t>Secretary:________________________</a:t>
            </a:r>
          </a:p>
          <a:p>
            <a:pPr>
              <a:buNone/>
            </a:pPr>
            <a:r>
              <a:rPr lang="en-ZA" dirty="0" smtClean="0"/>
              <a:t>P.R.O:___________________________</a:t>
            </a:r>
          </a:p>
          <a:p>
            <a:pPr>
              <a:buNone/>
            </a:pPr>
            <a:r>
              <a:rPr lang="en-ZA" dirty="0" smtClean="0"/>
              <a:t>Legal Officer:_____________________</a:t>
            </a:r>
            <a:endParaRPr lang="en-ZA" dirty="0"/>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lgn="ctr">
              <a:buNone/>
            </a:pPr>
            <a:r>
              <a:rPr lang="en-ZA" dirty="0" smtClean="0"/>
              <a:t>It is with great pleasure to begin or start this report by introducing the slogan of the organisation, which is also the key motivator to the organisation and individual members of the organisation. </a:t>
            </a:r>
          </a:p>
          <a:p>
            <a:pPr algn="ctr">
              <a:buNone/>
            </a:pPr>
            <a:endParaRPr lang="en-ZA" dirty="0" smtClean="0"/>
          </a:p>
          <a:p>
            <a:pPr algn="ctr">
              <a:buNone/>
            </a:pPr>
            <a:r>
              <a:rPr lang="en-ZA" dirty="0" smtClean="0"/>
              <a:t>“Whatever matters arise we are in this together”</a:t>
            </a:r>
            <a:endParaRPr lang="en-ZA" dirty="0"/>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Brief Introduction </a:t>
            </a:r>
            <a:endParaRPr lang="en-ZA" dirty="0"/>
          </a:p>
        </p:txBody>
      </p:sp>
      <p:sp>
        <p:nvSpPr>
          <p:cNvPr id="3" name="Content Placeholder 2"/>
          <p:cNvSpPr>
            <a:spLocks noGrp="1"/>
          </p:cNvSpPr>
          <p:nvPr>
            <p:ph idx="1"/>
          </p:nvPr>
        </p:nvSpPr>
        <p:spPr/>
        <p:txBody>
          <a:bodyPr>
            <a:normAutofit/>
          </a:bodyPr>
          <a:lstStyle/>
          <a:p>
            <a:pPr algn="just">
              <a:buNone/>
            </a:pPr>
            <a:r>
              <a:rPr lang="en-ZA" sz="1400" dirty="0" smtClean="0">
                <a:latin typeface="Times New Roman" pitchFamily="18" charset="0"/>
                <a:cs typeface="Times New Roman" pitchFamily="18" charset="0"/>
              </a:rPr>
              <a:t>We are a Non-Profit organisation by the name of Positive Servants which has been established in order to improve the living conditions of the society or community, more especially the needy and sick. The main purpose and aim of the organisation is to serve (the community) not to be served. </a:t>
            </a:r>
          </a:p>
          <a:p>
            <a:pPr algn="just">
              <a:buNone/>
            </a:pPr>
            <a:endParaRPr lang="en-ZA" sz="1400" dirty="0" smtClean="0">
              <a:latin typeface="Times New Roman" pitchFamily="18" charset="0"/>
              <a:cs typeface="Times New Roman" pitchFamily="18" charset="0"/>
            </a:endParaRPr>
          </a:p>
          <a:p>
            <a:pPr algn="just">
              <a:buNone/>
            </a:pPr>
            <a:r>
              <a:rPr lang="en-ZA" sz="1400" dirty="0" smtClean="0">
                <a:latin typeface="Times New Roman" pitchFamily="18" charset="0"/>
                <a:cs typeface="Times New Roman" pitchFamily="18" charset="0"/>
              </a:rPr>
              <a:t>The organisation is registered under the </a:t>
            </a:r>
            <a:r>
              <a:rPr lang="en-ZA" sz="1400" b="1" dirty="0" smtClean="0">
                <a:latin typeface="Times New Roman" pitchFamily="18" charset="0"/>
                <a:cs typeface="Times New Roman" pitchFamily="18" charset="0"/>
              </a:rPr>
              <a:t>Non-profit Organisations Act No, 71 OF 1997. </a:t>
            </a:r>
            <a:r>
              <a:rPr lang="en-ZA" sz="1400" dirty="0" smtClean="0">
                <a:latin typeface="Times New Roman" pitchFamily="18" charset="0"/>
                <a:cs typeface="Times New Roman" pitchFamily="18" charset="0"/>
              </a:rPr>
              <a:t>The organisation started in November 2008 under the supervision of the following people; Sophia Makgale, Makgadi Malete and Paseka Motaung. After November 2008 the organisation kept growing from 2008 till 2010 because of the existence of more, innovative, energetic and  very determined chosen or selected youth of Sharpeville. The organisation managed to host an event immediately after it was formed in November 2008.</a:t>
            </a:r>
          </a:p>
          <a:p>
            <a:pPr algn="just">
              <a:buNone/>
            </a:pPr>
            <a:endParaRPr lang="en-ZA" sz="1400" dirty="0" smtClean="0">
              <a:latin typeface="Times New Roman" pitchFamily="18" charset="0"/>
              <a:cs typeface="Times New Roman" pitchFamily="18" charset="0"/>
            </a:endParaRPr>
          </a:p>
          <a:p>
            <a:pPr algn="just">
              <a:buNone/>
            </a:pPr>
            <a:r>
              <a:rPr lang="en-ZA" sz="1400" dirty="0" smtClean="0">
                <a:latin typeface="Times New Roman" pitchFamily="18" charset="0"/>
                <a:cs typeface="Times New Roman" pitchFamily="18" charset="0"/>
              </a:rPr>
              <a:t>  The organisation is not only driven by its goals and objectives but it is also driven by the existence of its belief, faith and trust to the Almighty GOD. The organisation’s existence is not determined by the existence of poverty, unemployment, orphans and old age, but the existence of the organisation is determined by the love and values the individual members and the organisation at large have for the community or society.   </a:t>
            </a: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AIMS AND OBJECTIVES </a:t>
            </a:r>
            <a:endParaRPr lang="en-ZA" dirty="0"/>
          </a:p>
        </p:txBody>
      </p:sp>
      <p:sp>
        <p:nvSpPr>
          <p:cNvPr id="3" name="Content Placeholder 2"/>
          <p:cNvSpPr>
            <a:spLocks noGrp="1"/>
          </p:cNvSpPr>
          <p:nvPr>
            <p:ph idx="1"/>
          </p:nvPr>
        </p:nvSpPr>
        <p:spPr/>
        <p:txBody>
          <a:bodyPr>
            <a:normAutofit/>
          </a:bodyPr>
          <a:lstStyle/>
          <a:p>
            <a:pPr>
              <a:lnSpc>
                <a:spcPct val="200000"/>
              </a:lnSpc>
              <a:buNone/>
            </a:pPr>
            <a:r>
              <a:rPr lang="en-ZA" sz="1400" dirty="0" smtClean="0">
                <a:latin typeface="Times New Roman" pitchFamily="18" charset="0"/>
                <a:cs typeface="Times New Roman" pitchFamily="18" charset="0"/>
              </a:rPr>
              <a:t>1.1 To be a helping hand to the community more especially to the needy and sick.</a:t>
            </a:r>
          </a:p>
          <a:p>
            <a:pPr>
              <a:lnSpc>
                <a:spcPct val="200000"/>
              </a:lnSpc>
              <a:buNone/>
            </a:pPr>
            <a:r>
              <a:rPr lang="en-ZA" sz="1400" dirty="0" smtClean="0">
                <a:latin typeface="Times New Roman" pitchFamily="18" charset="0"/>
                <a:cs typeface="Times New Roman" pitchFamily="18" charset="0"/>
              </a:rPr>
              <a:t>1.2 We seek to be a loving and caring organisation through the actions or deeds that will in turn improve the living conditions of the society or community at large.</a:t>
            </a:r>
          </a:p>
          <a:p>
            <a:pPr>
              <a:lnSpc>
                <a:spcPct val="200000"/>
              </a:lnSpc>
              <a:buNone/>
            </a:pPr>
            <a:r>
              <a:rPr lang="en-ZA" sz="1400" dirty="0" smtClean="0">
                <a:latin typeface="Times New Roman" pitchFamily="18" charset="0"/>
                <a:cs typeface="Times New Roman" pitchFamily="18" charset="0"/>
              </a:rPr>
              <a:t>1.3 To care for the welfare of the disadvantaged groups .</a:t>
            </a:r>
          </a:p>
          <a:p>
            <a:pPr>
              <a:lnSpc>
                <a:spcPct val="200000"/>
              </a:lnSpc>
              <a:buNone/>
            </a:pPr>
            <a:r>
              <a:rPr lang="en-ZA" sz="1400" dirty="0" smtClean="0">
                <a:latin typeface="Times New Roman" pitchFamily="18" charset="0"/>
                <a:cs typeface="Times New Roman" pitchFamily="18" charset="0"/>
              </a:rPr>
              <a:t>1.4 To uplift the human spirit through the utilisation of sponsors, donation, events, and others.</a:t>
            </a:r>
          </a:p>
          <a:p>
            <a:pPr>
              <a:lnSpc>
                <a:spcPct val="200000"/>
              </a:lnSpc>
              <a:buNone/>
            </a:pPr>
            <a:r>
              <a:rPr lang="en-ZA" sz="1400" dirty="0" smtClean="0">
                <a:latin typeface="Times New Roman" pitchFamily="18" charset="0"/>
                <a:cs typeface="Times New Roman" pitchFamily="18" charset="0"/>
              </a:rPr>
              <a:t>1.5 To reduce the impact of poverty and unemployment to the community.</a:t>
            </a:r>
          </a:p>
          <a:p>
            <a:pPr>
              <a:lnSpc>
                <a:spcPct val="200000"/>
              </a:lnSpc>
              <a:buNone/>
            </a:pPr>
            <a:r>
              <a:rPr lang="en-ZA" sz="1400" dirty="0" smtClean="0">
                <a:latin typeface="Times New Roman" pitchFamily="18" charset="0"/>
                <a:cs typeface="Times New Roman" pitchFamily="18" charset="0"/>
              </a:rPr>
              <a:t>1.6 To be a helping hand of the government and other awareness organisation in creating a healthy society.</a:t>
            </a:r>
          </a:p>
          <a:p>
            <a:pPr>
              <a:lnSpc>
                <a:spcPct val="200000"/>
              </a:lnSpc>
              <a:buNone/>
            </a:pPr>
            <a:r>
              <a:rPr lang="en-ZA" sz="1400" dirty="0" smtClean="0">
                <a:latin typeface="Times New Roman" pitchFamily="18" charset="0"/>
                <a:cs typeface="Times New Roman" pitchFamily="18" charset="0"/>
              </a:rPr>
              <a:t>1.7 To serve not to be served </a:t>
            </a:r>
            <a:endParaRPr lang="en-ZA" sz="14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Times New Roman" pitchFamily="18" charset="0"/>
                <a:cs typeface="Times New Roman" pitchFamily="18" charset="0"/>
              </a:rPr>
              <a:t>Organisation’s structure</a:t>
            </a:r>
            <a:endParaRPr lang="en-ZA"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ZA" dirty="0" smtClean="0">
                <a:latin typeface="Times New Roman" pitchFamily="18" charset="0"/>
                <a:cs typeface="Times New Roman" pitchFamily="18" charset="0"/>
              </a:rPr>
              <a:t>Chairperson: Paseka Harry Motaung </a:t>
            </a:r>
          </a:p>
          <a:p>
            <a:pPr>
              <a:buNone/>
            </a:pPr>
            <a:r>
              <a:rPr lang="en-ZA" dirty="0" smtClean="0">
                <a:latin typeface="Times New Roman" pitchFamily="18" charset="0"/>
                <a:cs typeface="Times New Roman" pitchFamily="18" charset="0"/>
              </a:rPr>
              <a:t>Acting Vice Chairperson: Happy John Soso</a:t>
            </a:r>
          </a:p>
          <a:p>
            <a:pPr>
              <a:buNone/>
            </a:pPr>
            <a:r>
              <a:rPr lang="en-ZA" dirty="0" smtClean="0">
                <a:latin typeface="Times New Roman" pitchFamily="18" charset="0"/>
                <a:cs typeface="Times New Roman" pitchFamily="18" charset="0"/>
              </a:rPr>
              <a:t>Treasure: Makgadi Evelyn Malete</a:t>
            </a:r>
          </a:p>
          <a:p>
            <a:pPr>
              <a:buNone/>
            </a:pPr>
            <a:r>
              <a:rPr lang="en-ZA" dirty="0" smtClean="0">
                <a:latin typeface="Times New Roman" pitchFamily="18" charset="0"/>
                <a:cs typeface="Times New Roman" pitchFamily="18" charset="0"/>
              </a:rPr>
              <a:t>Secretary: Masesi  Lydia </a:t>
            </a:r>
          </a:p>
          <a:p>
            <a:pPr>
              <a:buNone/>
            </a:pPr>
            <a:r>
              <a:rPr lang="en-ZA" dirty="0" smtClean="0">
                <a:latin typeface="Times New Roman" pitchFamily="18" charset="0"/>
                <a:cs typeface="Times New Roman" pitchFamily="18" charset="0"/>
              </a:rPr>
              <a:t>Vice Secretary: Bongani Dlova </a:t>
            </a:r>
          </a:p>
          <a:p>
            <a:pPr>
              <a:buNone/>
            </a:pPr>
            <a:r>
              <a:rPr lang="en-ZA" dirty="0" smtClean="0">
                <a:latin typeface="Times New Roman" pitchFamily="18" charset="0"/>
                <a:cs typeface="Times New Roman" pitchFamily="18" charset="0"/>
              </a:rPr>
              <a:t>Legal Officer: Lehloonolo Maile </a:t>
            </a:r>
          </a:p>
          <a:p>
            <a:pPr>
              <a:buNone/>
            </a:pPr>
            <a:r>
              <a:rPr lang="en-ZA" dirty="0" smtClean="0">
                <a:latin typeface="Times New Roman" pitchFamily="18" charset="0"/>
                <a:cs typeface="Times New Roman" pitchFamily="18" charset="0"/>
              </a:rPr>
              <a:t>P.R.O: Happy John Soso</a:t>
            </a:r>
            <a:endParaRPr lang="en-ZA"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Times New Roman" pitchFamily="18" charset="0"/>
                <a:cs typeface="Times New Roman" pitchFamily="18" charset="0"/>
              </a:rPr>
              <a:t>Chairperson's Report 2008/10</a:t>
            </a:r>
            <a:endParaRPr lang="en-US">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96112"/>
          </a:xfrm>
        </p:spPr>
        <p:txBody>
          <a:bodyPr>
            <a:normAutofit/>
          </a:bodyPr>
          <a:lstStyle/>
          <a:p>
            <a:r>
              <a:rPr lang="en-ZA" sz="3600" b="1" dirty="0" smtClean="0"/>
              <a:t>ACHIEVEMENTS </a:t>
            </a:r>
            <a:endParaRPr lang="en-ZA" sz="3600" b="1" dirty="0"/>
          </a:p>
        </p:txBody>
      </p:sp>
      <p:sp>
        <p:nvSpPr>
          <p:cNvPr id="3" name="Content Placeholder 2"/>
          <p:cNvSpPr>
            <a:spLocks noGrp="1"/>
          </p:cNvSpPr>
          <p:nvPr>
            <p:ph idx="1"/>
          </p:nvPr>
        </p:nvSpPr>
        <p:spPr>
          <a:xfrm>
            <a:off x="457200" y="1295400"/>
            <a:ext cx="8229600" cy="5334000"/>
          </a:xfrm>
        </p:spPr>
        <p:txBody>
          <a:bodyPr>
            <a:noAutofit/>
          </a:bodyPr>
          <a:lstStyle/>
          <a:p>
            <a:pPr>
              <a:lnSpc>
                <a:spcPct val="170000"/>
              </a:lnSpc>
              <a:buNone/>
            </a:pPr>
            <a:r>
              <a:rPr lang="en-ZA" sz="2400" b="1" dirty="0" smtClean="0">
                <a:latin typeface="Times New Roman" pitchFamily="18" charset="0"/>
                <a:cs typeface="Times New Roman" pitchFamily="18" charset="0"/>
              </a:rPr>
              <a:t>2008 December (ORPHANAGE)</a:t>
            </a:r>
          </a:p>
          <a:p>
            <a:pPr>
              <a:lnSpc>
                <a:spcPct val="150000"/>
              </a:lnSpc>
              <a:buNone/>
            </a:pPr>
            <a:r>
              <a:rPr lang="en-ZA" sz="1400" dirty="0" smtClean="0">
                <a:latin typeface="Times New Roman" pitchFamily="18" charset="0"/>
                <a:cs typeface="Times New Roman" pitchFamily="18" charset="0"/>
              </a:rPr>
              <a:t>In 2008 December  the organisation hosted its first event for the orphans in an orphanage in Tshepiso Phase 1 under the supervision of Ms Sebongile. </a:t>
            </a:r>
          </a:p>
          <a:p>
            <a:pPr>
              <a:lnSpc>
                <a:spcPct val="150000"/>
              </a:lnSpc>
              <a:buNone/>
            </a:pPr>
            <a:r>
              <a:rPr lang="en-ZA" sz="1400" dirty="0" smtClean="0">
                <a:latin typeface="Times New Roman" pitchFamily="18" charset="0"/>
                <a:cs typeface="Times New Roman" pitchFamily="18" charset="0"/>
              </a:rPr>
              <a:t>Because the organisation by that time was still under the registration process we didn’t get funding or sponsors from big businesses or companies but the event was a success through the donations and sponsors from the community and the small enterprises around Sharpeville.  </a:t>
            </a:r>
          </a:p>
          <a:p>
            <a:pPr>
              <a:lnSpc>
                <a:spcPct val="170000"/>
              </a:lnSpc>
              <a:buNone/>
            </a:pPr>
            <a:endParaRPr lang="en-ZA" sz="1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1027" name="Picture 3" descr="C:\Users\user\Pictures\POSITIVE SERVANTS ONLY\OPHARNAGE.Ms SBONGILE\DSCF0388.JPG"/>
          <p:cNvPicPr>
            <a:picLocks noChangeAspect="1" noChangeArrowheads="1"/>
          </p:cNvPicPr>
          <p:nvPr/>
        </p:nvPicPr>
        <p:blipFill>
          <a:blip r:embed="rId3" cstate="print"/>
          <a:srcRect/>
          <a:stretch>
            <a:fillRect/>
          </a:stretch>
        </p:blipFill>
        <p:spPr bwMode="auto">
          <a:xfrm>
            <a:off x="685800" y="3810000"/>
            <a:ext cx="36576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user\Pictures\POSITIVE SERVANTS ONLY\OPHARNAGE.Ms SBONGILE\DSCF0423.JPG"/>
          <p:cNvPicPr>
            <a:picLocks noChangeAspect="1" noChangeArrowheads="1"/>
          </p:cNvPicPr>
          <p:nvPr/>
        </p:nvPicPr>
        <p:blipFill>
          <a:blip r:embed="rId4" cstate="print"/>
          <a:srcRect/>
          <a:stretch>
            <a:fillRect/>
          </a:stretch>
        </p:blipFill>
        <p:spPr bwMode="auto">
          <a:xfrm>
            <a:off x="4953000" y="3810000"/>
            <a:ext cx="36576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nSpc>
                <a:spcPct val="170000"/>
              </a:lnSpc>
              <a:buNone/>
            </a:pPr>
            <a:r>
              <a:rPr lang="en-ZA" sz="2400" b="1" dirty="0" smtClean="0">
                <a:latin typeface="Times New Roman" pitchFamily="18" charset="0"/>
                <a:cs typeface="Times New Roman" pitchFamily="18" charset="0"/>
              </a:rPr>
              <a:t>2009 January (DB OLD AGE)</a:t>
            </a:r>
          </a:p>
          <a:p>
            <a:pPr>
              <a:lnSpc>
                <a:spcPct val="150000"/>
              </a:lnSpc>
              <a:buNone/>
            </a:pPr>
            <a:r>
              <a:rPr lang="en-ZA" sz="1400" dirty="0" smtClean="0">
                <a:latin typeface="Times New Roman" pitchFamily="18" charset="0"/>
                <a:cs typeface="Times New Roman" pitchFamily="18" charset="0"/>
              </a:rPr>
              <a:t>In 2009 January the organisation hosted its second event in Sharpeville for the old age at a shelter by the name of DB OLD AGE which is under the supervision of Ms Kotu. We discovered in the event that the shelter isn’t sponsored by any company and most of the old age did not have the Identity Documents. This is one of the reasons it is even difficult for the Ms Kotu to reach all the needs of the old age in that shelter especially food. </a:t>
            </a:r>
          </a:p>
          <a:p>
            <a:pPr>
              <a:lnSpc>
                <a:spcPct val="170000"/>
              </a:lnSpc>
              <a:buNone/>
            </a:pPr>
            <a:endParaRPr lang="en-ZA" sz="1400" dirty="0" smtClean="0">
              <a:latin typeface="Times New Roman" pitchFamily="18" charset="0"/>
              <a:cs typeface="Times New Roman" pitchFamily="18" charset="0"/>
            </a:endParaRPr>
          </a:p>
          <a:p>
            <a:pPr>
              <a:lnSpc>
                <a:spcPct val="170000"/>
              </a:lnSpc>
              <a:buNone/>
            </a:pPr>
            <a:endParaRPr lang="en-ZA" sz="1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Chairperson's Report 2008/10</a:t>
            </a:r>
            <a:endParaRPr lang="en-US"/>
          </a:p>
        </p:txBody>
      </p:sp>
      <p:pic>
        <p:nvPicPr>
          <p:cNvPr id="2050" name="Picture 2" descr="C:\Users\user\Pictures\POSITIVE SERVANTS ONLY\DB OLD AGE\DSCF0691.JPG"/>
          <p:cNvPicPr>
            <a:picLocks noChangeAspect="1" noChangeArrowheads="1"/>
          </p:cNvPicPr>
          <p:nvPr/>
        </p:nvPicPr>
        <p:blipFill>
          <a:blip r:embed="rId2" cstate="print"/>
          <a:srcRect/>
          <a:stretch>
            <a:fillRect/>
          </a:stretch>
        </p:blipFill>
        <p:spPr bwMode="auto">
          <a:xfrm>
            <a:off x="609600" y="3200400"/>
            <a:ext cx="3962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user\Pictures\POSITIVE SERVANTS ONLY\DB OLD AGE\DSCF0689.JPG"/>
          <p:cNvPicPr>
            <a:picLocks noChangeAspect="1" noChangeArrowheads="1"/>
          </p:cNvPicPr>
          <p:nvPr/>
        </p:nvPicPr>
        <p:blipFill>
          <a:blip r:embed="rId3" cstate="print"/>
          <a:srcRect/>
          <a:stretch>
            <a:fillRect/>
          </a:stretch>
        </p:blipFill>
        <p:spPr bwMode="auto">
          <a:xfrm>
            <a:off x="4953000" y="3200400"/>
            <a:ext cx="3581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591312"/>
          </a:xfrm>
        </p:spPr>
        <p:txBody>
          <a:bodyPr>
            <a:normAutofit/>
          </a:bodyPr>
          <a:lstStyle/>
          <a:p>
            <a:r>
              <a:rPr lang="en-ZA" sz="2000" dirty="0" smtClean="0"/>
              <a:t>D.B old age continues...</a:t>
            </a:r>
            <a:endParaRPr lang="en-ZA" sz="2000" dirty="0"/>
          </a:p>
        </p:txBody>
      </p:sp>
      <p:sp>
        <p:nvSpPr>
          <p:cNvPr id="3" name="Content Placeholder 2"/>
          <p:cNvSpPr>
            <a:spLocks noGrp="1"/>
          </p:cNvSpPr>
          <p:nvPr>
            <p:ph idx="1"/>
          </p:nvPr>
        </p:nvSpPr>
        <p:spPr>
          <a:xfrm>
            <a:off x="457200" y="1447800"/>
            <a:ext cx="8229600" cy="4389120"/>
          </a:xfrm>
        </p:spPr>
        <p:txBody>
          <a:bodyPr>
            <a:normAutofit/>
          </a:bodyPr>
          <a:lstStyle/>
          <a:p>
            <a:pPr>
              <a:lnSpc>
                <a:spcPct val="150000"/>
              </a:lnSpc>
              <a:buNone/>
            </a:pPr>
            <a:r>
              <a:rPr lang="en-ZA" sz="1400" dirty="0" smtClean="0">
                <a:latin typeface="Times New Roman" pitchFamily="18" charset="0"/>
                <a:cs typeface="Times New Roman" pitchFamily="18" charset="0"/>
              </a:rPr>
              <a:t>The event was a success. We had the community members helping us with catering, donations, and others including a short church service at the beginning  of the event. </a:t>
            </a:r>
          </a:p>
          <a:p>
            <a:pPr>
              <a:lnSpc>
                <a:spcPct val="150000"/>
              </a:lnSpc>
              <a:buNone/>
            </a:pPr>
            <a:r>
              <a:rPr lang="en-ZA" sz="1400" dirty="0" smtClean="0">
                <a:latin typeface="Times New Roman" pitchFamily="18" charset="0"/>
                <a:cs typeface="Times New Roman" pitchFamily="18" charset="0"/>
              </a:rPr>
              <a:t>Later that year (January to May) we managed to work hand in hand with the Home Affairs to make the identity documents for the old age and this is also one of our project which was a success.    </a:t>
            </a:r>
          </a:p>
          <a:p>
            <a:pPr>
              <a:lnSpc>
                <a:spcPct val="150000"/>
              </a:lnSpc>
              <a:buNone/>
            </a:pPr>
            <a:r>
              <a:rPr lang="en-ZA" sz="1400" dirty="0" smtClean="0">
                <a:latin typeface="Times New Roman" pitchFamily="18" charset="0"/>
                <a:cs typeface="Times New Roman" pitchFamily="18" charset="0"/>
              </a:rPr>
              <a:t>We again managed to donate two beds for the old age because of the patients there didn’t have the beds to sleep on which is one the things which causes issues such as back pains, strain, and other physical problems.</a:t>
            </a:r>
          </a:p>
          <a:p>
            <a:pPr>
              <a:lnSpc>
                <a:spcPct val="150000"/>
              </a:lnSpc>
              <a:buNone/>
            </a:pPr>
            <a:endParaRPr lang="en-ZA" sz="1400" dirty="0" smtClean="0">
              <a:latin typeface="Times New Roman" pitchFamily="18" charset="0"/>
              <a:cs typeface="Times New Roman" pitchFamily="18" charset="0"/>
            </a:endParaRPr>
          </a:p>
          <a:p>
            <a:pPr>
              <a:lnSpc>
                <a:spcPct val="150000"/>
              </a:lnSpc>
              <a:buNone/>
            </a:pPr>
            <a:endParaRPr lang="en-ZA" sz="1400" dirty="0"/>
          </a:p>
        </p:txBody>
      </p:sp>
      <p:sp>
        <p:nvSpPr>
          <p:cNvPr id="4" name="Footer Placeholder 3"/>
          <p:cNvSpPr>
            <a:spLocks noGrp="1"/>
          </p:cNvSpPr>
          <p:nvPr>
            <p:ph type="ftr" sz="quarter" idx="11"/>
          </p:nvPr>
        </p:nvSpPr>
        <p:spPr/>
        <p:txBody>
          <a:bodyPr/>
          <a:lstStyle/>
          <a:p>
            <a:r>
              <a:rPr lang="en-US" smtClean="0"/>
              <a:t>Chairperson's Report 2008/10</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945</TotalTime>
  <Words>2237</Words>
  <Application>Microsoft Office PowerPoint</Application>
  <PresentationFormat>On-screen Show (4:3)</PresentationFormat>
  <Paragraphs>164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Chairperson’s Report 2008-2010</vt:lpstr>
      <vt:lpstr>Slide 2</vt:lpstr>
      <vt:lpstr>Slide 3</vt:lpstr>
      <vt:lpstr>Brief Introduction </vt:lpstr>
      <vt:lpstr>AIMS AND OBJECTIVES </vt:lpstr>
      <vt:lpstr>Organisation’s structure</vt:lpstr>
      <vt:lpstr>ACHIEVEMENTS </vt:lpstr>
      <vt:lpstr>Slide 8</vt:lpstr>
      <vt:lpstr>D.B old age continues...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Success</dc:creator>
  <cp:lastModifiedBy>user</cp:lastModifiedBy>
  <cp:revision>10</cp:revision>
  <dcterms:created xsi:type="dcterms:W3CDTF">2006-08-16T00:00:00Z</dcterms:created>
  <dcterms:modified xsi:type="dcterms:W3CDTF">2010-04-09T12:55:52Z</dcterms:modified>
</cp:coreProperties>
</file>